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notesSlides/notesSlide2.xml" ContentType="application/vnd.openxmlformats-officedocument.presentationml.notesSlide+xml"/>
  <Override PartName="/ppt/charts/chart4.xml" ContentType="application/vnd.openxmlformats-officedocument.drawingml.chart+xml"/>
  <Override PartName="/ppt/notesSlides/notesSlide3.xml" ContentType="application/vnd.openxmlformats-officedocument.presentationml.notesSlide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notesSlides/notesSlide4.xml" ContentType="application/vnd.openxmlformats-officedocument.presentationml.notesSlide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notesSlides/notesSlide5.xml" ContentType="application/vnd.openxmlformats-officedocument.presentationml.notesSlide+xml"/>
  <Override PartName="/ppt/charts/chart10.xml" ContentType="application/vnd.openxmlformats-officedocument.drawingml.chart+xml"/>
  <Override PartName="/ppt/notesSlides/notesSlide6.xml" ContentType="application/vnd.openxmlformats-officedocument.presentationml.notesSlide+xml"/>
  <Override PartName="/ppt/charts/chart11.xml" ContentType="application/vnd.openxmlformats-officedocument.drawingml.chart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24"/>
  </p:notesMasterIdLst>
  <p:sldIdLst>
    <p:sldId id="258" r:id="rId2"/>
    <p:sldId id="302" r:id="rId3"/>
    <p:sldId id="309" r:id="rId4"/>
    <p:sldId id="316" r:id="rId5"/>
    <p:sldId id="317" r:id="rId6"/>
    <p:sldId id="275" r:id="rId7"/>
    <p:sldId id="304" r:id="rId8"/>
    <p:sldId id="313" r:id="rId9"/>
    <p:sldId id="283" r:id="rId10"/>
    <p:sldId id="281" r:id="rId11"/>
    <p:sldId id="306" r:id="rId12"/>
    <p:sldId id="307" r:id="rId13"/>
    <p:sldId id="287" r:id="rId14"/>
    <p:sldId id="285" r:id="rId15"/>
    <p:sldId id="292" r:id="rId16"/>
    <p:sldId id="290" r:id="rId17"/>
    <p:sldId id="296" r:id="rId18"/>
    <p:sldId id="294" r:id="rId19"/>
    <p:sldId id="298" r:id="rId20"/>
    <p:sldId id="318" r:id="rId21"/>
    <p:sldId id="277" r:id="rId22"/>
    <p:sldId id="276" r:id="rId23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25E5076-3810-47DD-B79F-674D7AD40C01}" styleName="Dark Style 1 - Accent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74" autoAdjust="0"/>
    <p:restoredTop sz="94686" autoAdjust="0"/>
  </p:normalViewPr>
  <p:slideViewPr>
    <p:cSldViewPr showGuides="1">
      <p:cViewPr>
        <p:scale>
          <a:sx n="100" d="100"/>
          <a:sy n="100" d="100"/>
        </p:scale>
        <p:origin x="-1308" y="-24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howGuides="1">
      <p:cViewPr varScale="1">
        <p:scale>
          <a:sx n="82" d="100"/>
          <a:sy n="82" d="100"/>
        </p:scale>
        <p:origin x="-3132" y="-96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\\vctcserver04\ssellers\XLDOCS\FY%2017-18\Budget%201819%20Draft.xlsx" TargetMode="External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oleObject" Target="file:///\\vctcserver04\ssellers\XLDOCS\FY%2017-18\Budget%201819%20Draft.xlsx" TargetMode="External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oleObject" Target="file:///\\vctcserver04\ssellers\XLDOCS\FY%2017-18\Budget%201819%20Draft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\\vctcserver04\ssellers\XLDOCS\FY%2017-18\LTF1819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\\vctcserver04\ssellers\XLDOCS\FY%2017-18\STA%20History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\\vctcserver04\ssellers\XLDOCS\FY%2012-13\Budget%201314%20draft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\\vctcserver04\ssellers\XLDOCS\FY%2013-14\Budget%201415%20draft.xlsx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\\vctcserver04\ssellers\XLDOCS\FY%2017-18\Budget%201819%20Draft.xlsx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\\vctcserver04\ssellers\XLDOCS\FY%2012-13\Budget%201314%20draft.xlsx" TargetMode="Externa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file:///\\vctcserver04\ssellers\XLDOCS\FY%2012-13\Budget%201314%20draft.xlsx" TargetMode="Externa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oleObject" Target="file:///\\vctcserver04\ssellers\XLDOCS\FY%2017-18\Budget%201819%20Draft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spPr>
            <a:scene3d>
              <a:camera prst="orthographicFront"/>
              <a:lightRig rig="threePt" dir="t"/>
            </a:scene3d>
            <a:sp3d prstMaterial="dkEdge">
              <a:bevelT/>
            </a:sp3d>
          </c:spPr>
          <c:dLbls>
            <c:dLbl>
              <c:idx val="0"/>
              <c:layout>
                <c:manualLayout>
                  <c:x val="2.3800634295713035E-2"/>
                  <c:y val="-7.0574146981627298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1"/>
              <c:layout>
                <c:manualLayout>
                  <c:x val="-0.16796190378483244"/>
                  <c:y val="-3.2167490691570551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2"/>
              <c:layout>
                <c:manualLayout>
                  <c:x val="-0.20922208828131253"/>
                  <c:y val="1.3824884792627007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</c:dLbl>
            <c:txPr>
              <a:bodyPr/>
              <a:lstStyle/>
              <a:p>
                <a:pPr>
                  <a:defRPr b="1">
                    <a:solidFill>
                      <a:schemeClr val="accent1">
                        <a:lumMod val="50000"/>
                      </a:schemeClr>
                    </a:solidFill>
                  </a:defRPr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>
                  <a:solidFill>
                    <a:schemeClr val="tx2">
                      <a:lumMod val="60000"/>
                      <a:lumOff val="40000"/>
                    </a:schemeClr>
                  </a:solidFill>
                </a:ln>
              </c:spPr>
            </c:leaderLines>
          </c:dLbls>
          <c:cat>
            <c:strRef>
              <c:f>Summary!$O$131:$O$133</c:f>
              <c:strCache>
                <c:ptCount val="3"/>
                <c:pt idx="0">
                  <c:v>Federal</c:v>
                </c:pt>
                <c:pt idx="1">
                  <c:v>State</c:v>
                </c:pt>
                <c:pt idx="2">
                  <c:v>Local &amp; Other</c:v>
                </c:pt>
              </c:strCache>
            </c:strRef>
          </c:cat>
          <c:val>
            <c:numRef>
              <c:f>Summary!$P$131:$P$133</c:f>
              <c:numCache>
                <c:formatCode>_(* #,##0_);_(* \(#,##0\);_(* "-"??_);_(@_)</c:formatCode>
                <c:ptCount val="3"/>
                <c:pt idx="0">
                  <c:v>16803249</c:v>
                </c:pt>
                <c:pt idx="1">
                  <c:v>47966429</c:v>
                </c:pt>
                <c:pt idx="2">
                  <c:v>4743104</c:v>
                </c:pt>
              </c:numCache>
            </c:numRef>
          </c:val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1"/>
        </c:dLbls>
      </c:pie3DChart>
    </c:plotArea>
    <c:plotVisOnly val="1"/>
    <c:dispBlanksAs val="zero"/>
    <c:showDLblsOverMax val="0"/>
  </c:chart>
  <c:spPr>
    <a:noFill/>
    <a:ln>
      <a:noFill/>
    </a:ln>
  </c:spPr>
  <c:txPr>
    <a:bodyPr/>
    <a:lstStyle/>
    <a:p>
      <a:pPr>
        <a:defRPr>
          <a:latin typeface="Arial" pitchFamily="34" charset="0"/>
          <a:cs typeface="Arial" pitchFamily="34" charset="0"/>
        </a:defRPr>
      </a:pPr>
      <a:endParaRPr lang="en-US"/>
    </a:p>
  </c:txPr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30"/>
      <c:rotY val="210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3.0650874793264348E-2"/>
          <c:y val="1.9166666666666665E-2"/>
          <c:w val="0.96714751359806894"/>
          <c:h val="0.94166666666666665"/>
        </c:manualLayout>
      </c:layout>
      <c:pie3DChart>
        <c:varyColors val="1"/>
        <c:ser>
          <c:idx val="0"/>
          <c:order val="0"/>
          <c:spPr>
            <a:ln>
              <a:noFill/>
            </a:ln>
            <a:scene3d>
              <a:camera prst="orthographicFront"/>
              <a:lightRig rig="threePt" dir="t"/>
            </a:scene3d>
            <a:sp3d prstMaterial="dkEdge">
              <a:bevelT/>
            </a:sp3d>
          </c:spPr>
          <c:dPt>
            <c:idx val="2"/>
            <c:bubble3D val="0"/>
            <c:explosion val="52"/>
          </c:dPt>
          <c:dLbls>
            <c:dLbl>
              <c:idx val="0"/>
              <c:layout>
                <c:manualLayout>
                  <c:x val="-6.3299145255487507E-2"/>
                  <c:y val="-0.21066351706036746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Pass-Through
 $35,000,882 </a:t>
                    </a:r>
                  </a:p>
                </c:rich>
              </c:tx>
              <c:showLegendKey val="0"/>
              <c:showVal val="1"/>
              <c:showCatName val="1"/>
              <c:showSerName val="0"/>
              <c:showPercent val="1"/>
              <c:showBubbleSize val="0"/>
              <c:separator>
</c:separator>
            </c:dLbl>
            <c:dLbl>
              <c:idx val="1"/>
              <c:layout>
                <c:manualLayout>
                  <c:x val="-7.0024934383202189E-2"/>
                  <c:y val="0.17210524934383203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Regional Services
 $30,750,183 </a:t>
                    </a:r>
                  </a:p>
                </c:rich>
              </c:tx>
              <c:showLegendKey val="0"/>
              <c:showVal val="1"/>
              <c:showCatName val="1"/>
              <c:showSerName val="0"/>
              <c:showPercent val="1"/>
              <c:showBubbleSize val="0"/>
              <c:separator>
</c:separator>
            </c:dLbl>
            <c:dLbl>
              <c:idx val="2"/>
              <c:layout>
                <c:manualLayout>
                  <c:x val="-6.8695999148755058E-2"/>
                  <c:y val="-7.3574803149606301E-3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Core - Countywide Services
 $4,575,900 </a:t>
                    </a:r>
                  </a:p>
                </c:rich>
              </c:tx>
              <c:showLegendKey val="0"/>
              <c:showVal val="1"/>
              <c:showCatName val="1"/>
              <c:showSerName val="0"/>
              <c:showPercent val="1"/>
              <c:showBubbleSize val="0"/>
              <c:separator>
</c:separator>
            </c:dLbl>
            <c:txPr>
              <a:bodyPr/>
              <a:lstStyle/>
              <a:p>
                <a:pPr>
                  <a:defRPr b="1">
                    <a:solidFill>
                      <a:schemeClr val="accent1">
                        <a:lumMod val="50000"/>
                      </a:schemeClr>
                    </a:solidFill>
                  </a:defRPr>
                </a:pPr>
                <a:endParaRPr lang="en-US"/>
              </a:p>
            </c:txPr>
            <c:showLegendKey val="0"/>
            <c:showVal val="1"/>
            <c:showCatName val="1"/>
            <c:showSerName val="0"/>
            <c:showPercent val="1"/>
            <c:showBubbleSize val="0"/>
            <c:separator>
</c:separator>
            <c:showLeaderLines val="1"/>
            <c:leaderLines>
              <c:spPr>
                <a:ln>
                  <a:solidFill>
                    <a:schemeClr val="tx2">
                      <a:lumMod val="60000"/>
                      <a:lumOff val="40000"/>
                    </a:schemeClr>
                  </a:solidFill>
                </a:ln>
              </c:spPr>
            </c:leaderLines>
          </c:dLbls>
          <c:cat>
            <c:strRef>
              <c:f>'Pass Through'!$A$47:$A$49</c:f>
              <c:strCache>
                <c:ptCount val="3"/>
                <c:pt idx="0">
                  <c:v>Pass-Through</c:v>
                </c:pt>
                <c:pt idx="1">
                  <c:v>Regional Services</c:v>
                </c:pt>
                <c:pt idx="2">
                  <c:v>Core - Countywide Services</c:v>
                </c:pt>
              </c:strCache>
            </c:strRef>
          </c:cat>
          <c:val>
            <c:numRef>
              <c:f>'Pass Through'!$B$47:$B$49</c:f>
              <c:numCache>
                <c:formatCode>_("$"* #,##0_);_("$"* \(#,##0\);_("$"* "-"??_);_(@_)</c:formatCode>
                <c:ptCount val="3"/>
                <c:pt idx="0">
                  <c:v>35000882</c:v>
                </c:pt>
                <c:pt idx="1">
                  <c:v>30750183</c:v>
                </c:pt>
                <c:pt idx="2">
                  <c:v>4575900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zero"/>
    <c:showDLblsOverMax val="0"/>
  </c:chart>
  <c:spPr>
    <a:noFill/>
    <a:ln>
      <a:noFill/>
    </a:ln>
  </c:spPr>
  <c:txPr>
    <a:bodyPr/>
    <a:lstStyle/>
    <a:p>
      <a:pPr>
        <a:defRPr>
          <a:latin typeface="Arial" pitchFamily="34" charset="0"/>
          <a:cs typeface="Arial" pitchFamily="34" charset="0"/>
        </a:defRPr>
      </a:pPr>
      <a:endParaRPr lang="en-US"/>
    </a:p>
  </c:txPr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0888519887395026"/>
          <c:y val="0.16839421711630329"/>
          <c:w val="0.79178840740145584"/>
          <c:h val="0.74407727722559402"/>
        </c:manualLayout>
      </c:layout>
      <c:pie3DChart>
        <c:varyColors val="1"/>
        <c:ser>
          <c:idx val="0"/>
          <c:order val="0"/>
          <c:spPr>
            <a:scene3d>
              <a:camera prst="orthographicFront"/>
              <a:lightRig rig="threePt" dir="t"/>
            </a:scene3d>
            <a:sp3d prstMaterial="dkEdge">
              <a:bevelT/>
            </a:sp3d>
          </c:spPr>
          <c:dLbls>
            <c:dLbl>
              <c:idx val="0"/>
              <c:layout>
                <c:manualLayout>
                  <c:x val="6.3400307720155674E-2"/>
                  <c:y val="-5.4150193002125632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1"/>
              <c:layout>
                <c:manualLayout>
                  <c:x val="8.0826771653543308E-2"/>
                  <c:y val="-0.12610950064180346"/>
                </c:manualLayout>
              </c:layout>
              <c:spPr/>
              <c:txPr>
                <a:bodyPr/>
                <a:lstStyle/>
                <a:p>
                  <a:pPr>
                    <a:defRPr sz="1050" b="1" i="0" baseline="0">
                      <a:solidFill>
                        <a:schemeClr val="accent1">
                          <a:lumMod val="50000"/>
                        </a:schemeClr>
                      </a:solidFill>
                      <a:latin typeface="Arial" pitchFamily="34" charset="0"/>
                      <a:cs typeface="Arial" pitchFamily="34" charset="0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2"/>
              <c:layout>
                <c:manualLayout>
                  <c:x val="0.12313071887083807"/>
                  <c:y val="-2.7790026246719161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3"/>
              <c:layout>
                <c:manualLayout>
                  <c:x val="-0.20778531993845598"/>
                  <c:y val="0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4"/>
              <c:layout>
                <c:manualLayout>
                  <c:x val="-4.9795598888874706E-2"/>
                  <c:y val="-0.18210841036174827"/>
                </c:manualLayout>
              </c:layout>
              <c:spPr/>
              <c:txPr>
                <a:bodyPr/>
                <a:lstStyle/>
                <a:p>
                  <a:pPr>
                    <a:defRPr sz="1050" b="1" i="0" baseline="0">
                      <a:solidFill>
                        <a:schemeClr val="accent1">
                          <a:lumMod val="50000"/>
                        </a:schemeClr>
                      </a:solidFill>
                      <a:latin typeface="Arial" pitchFamily="34" charset="0"/>
                      <a:cs typeface="Arial" pitchFamily="34" charset="0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5"/>
              <c:layout>
                <c:manualLayout>
                  <c:x val="-0.1651496364678553"/>
                  <c:y val="0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</c:dLbl>
            <c:numFmt formatCode="0%" sourceLinked="0"/>
            <c:txPr>
              <a:bodyPr/>
              <a:lstStyle/>
              <a:p>
                <a:pPr>
                  <a:defRPr sz="1050" b="1" i="0" baseline="0">
                    <a:solidFill>
                      <a:schemeClr val="accent1">
                        <a:lumMod val="50000"/>
                      </a:schemeClr>
                    </a:solidFill>
                    <a:latin typeface="Arial" pitchFamily="34" charset="0"/>
                    <a:cs typeface="Arial" pitchFamily="34" charset="0"/>
                  </a:defRPr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>
                  <a:solidFill>
                    <a:schemeClr val="tx2">
                      <a:lumMod val="60000"/>
                      <a:lumOff val="40000"/>
                    </a:schemeClr>
                  </a:solidFill>
                </a:ln>
              </c:spPr>
            </c:leaderLines>
          </c:dLbls>
          <c:cat>
            <c:strRef>
              <c:f>Summary!$A$109:$A$114</c:f>
              <c:strCache>
                <c:ptCount val="6"/>
                <c:pt idx="0">
                  <c:v>Transit and Transportation</c:v>
                </c:pt>
                <c:pt idx="1">
                  <c:v>Highway</c:v>
                </c:pt>
                <c:pt idx="2">
                  <c:v>Rail</c:v>
                </c:pt>
                <c:pt idx="3">
                  <c:v>Commuter Assistance</c:v>
                </c:pt>
                <c:pt idx="4">
                  <c:v>Planning and Programming</c:v>
                </c:pt>
                <c:pt idx="5">
                  <c:v>General Government</c:v>
                </c:pt>
              </c:strCache>
            </c:strRef>
          </c:cat>
          <c:val>
            <c:numRef>
              <c:f>Summary!$B$109:$B$114</c:f>
              <c:numCache>
                <c:formatCode>_(* #,##0_);_(* \(#,##0\);_(* "-"??_);_(@_)</c:formatCode>
                <c:ptCount val="6"/>
                <c:pt idx="0">
                  <c:v>20089400</c:v>
                </c:pt>
                <c:pt idx="1">
                  <c:v>5373200</c:v>
                </c:pt>
                <c:pt idx="2">
                  <c:v>10023683</c:v>
                </c:pt>
                <c:pt idx="3">
                  <c:v>539800</c:v>
                </c:pt>
                <c:pt idx="4">
                  <c:v>33180182</c:v>
                </c:pt>
                <c:pt idx="5">
                  <c:v>1120700</c:v>
                </c:pt>
              </c:numCache>
            </c:numRef>
          </c:val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1"/>
        </c:dLbls>
      </c:pie3DChart>
    </c:plotArea>
    <c:plotVisOnly val="1"/>
    <c:dispBlanksAs val="zero"/>
    <c:showDLblsOverMax val="0"/>
  </c:chart>
  <c:spPr>
    <a:noFill/>
    <a:ln>
      <a:noFill/>
    </a:ln>
  </c:spPr>
  <c:txPr>
    <a:bodyPr/>
    <a:lstStyle/>
    <a:p>
      <a:pPr>
        <a:defRPr sz="800" baseline="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2059951881014872"/>
          <c:y val="5.6125767784181615E-2"/>
          <c:w val="0.75995603674542345"/>
          <c:h val="0.49271617089531261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chemeClr val="tx2">
                <a:lumMod val="40000"/>
                <a:lumOff val="60000"/>
              </a:schemeClr>
            </a:solidFill>
            <a:scene3d>
              <a:camera prst="orthographicFront"/>
              <a:lightRig rig="threePt" dir="t"/>
            </a:scene3d>
            <a:sp3d prstMaterial="metal">
              <a:bevelT/>
              <a:bevelB w="25400"/>
            </a:sp3d>
          </c:spPr>
          <c:invertIfNegative val="0"/>
          <c:dLbls>
            <c:dLbl>
              <c:idx val="20"/>
              <c:layout/>
              <c:tx>
                <c:rich>
                  <a:bodyPr/>
                  <a:lstStyle/>
                  <a:p>
                    <a:r>
                      <a:rPr lang="en-US" dirty="0"/>
                      <a:t> $</a:t>
                    </a:r>
                    <a:r>
                      <a:rPr lang="en-US" dirty="0" smtClean="0"/>
                      <a:t>35,400,000 </a:t>
                    </a:r>
                    <a:endParaRPr lang="en-US" dirty="0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 rot="-5400000" vert="horz"/>
              <a:lstStyle/>
              <a:p>
                <a:pPr>
                  <a:defRPr sz="800" b="1" i="0" baseline="0">
                    <a:latin typeface="Arial" pitchFamily="34" charset="0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'Actual Rev'!$B$57:$B$77</c:f>
              <c:strCache>
                <c:ptCount val="21"/>
                <c:pt idx="0">
                  <c:v>FY 98/99</c:v>
                </c:pt>
                <c:pt idx="1">
                  <c:v>FY 99/00</c:v>
                </c:pt>
                <c:pt idx="2">
                  <c:v>FY 00/01</c:v>
                </c:pt>
                <c:pt idx="3">
                  <c:v>FY 01/02</c:v>
                </c:pt>
                <c:pt idx="4">
                  <c:v>FY 02/03</c:v>
                </c:pt>
                <c:pt idx="5">
                  <c:v>FY 03/04</c:v>
                </c:pt>
                <c:pt idx="6">
                  <c:v>FY 04/05</c:v>
                </c:pt>
                <c:pt idx="7">
                  <c:v>FY 05/06</c:v>
                </c:pt>
                <c:pt idx="8">
                  <c:v>FY 06/07</c:v>
                </c:pt>
                <c:pt idx="9">
                  <c:v>FY 07/08</c:v>
                </c:pt>
                <c:pt idx="10">
                  <c:v>FY 08/09</c:v>
                </c:pt>
                <c:pt idx="11">
                  <c:v>FY 09/10</c:v>
                </c:pt>
                <c:pt idx="12">
                  <c:v>FY 10/11</c:v>
                </c:pt>
                <c:pt idx="13">
                  <c:v>FY 11/12</c:v>
                </c:pt>
                <c:pt idx="14">
                  <c:v>FY 12/13</c:v>
                </c:pt>
                <c:pt idx="15">
                  <c:v>* FY 13/14</c:v>
                </c:pt>
                <c:pt idx="16">
                  <c:v>FY 14/15</c:v>
                </c:pt>
                <c:pt idx="17">
                  <c:v>FY 15/16</c:v>
                </c:pt>
                <c:pt idx="18">
                  <c:v>FY 16/17</c:v>
                </c:pt>
                <c:pt idx="19">
                  <c:v>FY 17/18 Estimate</c:v>
                </c:pt>
                <c:pt idx="20">
                  <c:v>FY 18/19 Estimate</c:v>
                </c:pt>
              </c:strCache>
            </c:strRef>
          </c:cat>
          <c:val>
            <c:numRef>
              <c:f>'Actual Rev'!$C$57:$C$77</c:f>
              <c:numCache>
                <c:formatCode>_("$"* #,##0_);_("$"* \(#,##0\);_("$"* "-"??_);_(@_)</c:formatCode>
                <c:ptCount val="21"/>
                <c:pt idx="0">
                  <c:v>19428790.190000001</c:v>
                </c:pt>
                <c:pt idx="1">
                  <c:v>21841321</c:v>
                </c:pt>
                <c:pt idx="2">
                  <c:v>23889077.59</c:v>
                </c:pt>
                <c:pt idx="3">
                  <c:v>23919335.539999999</c:v>
                </c:pt>
                <c:pt idx="4">
                  <c:v>25283234.080000002</c:v>
                </c:pt>
                <c:pt idx="5">
                  <c:v>27069958.739999998</c:v>
                </c:pt>
                <c:pt idx="6">
                  <c:v>28259738.77</c:v>
                </c:pt>
                <c:pt idx="7">
                  <c:v>31190931.080000002</c:v>
                </c:pt>
                <c:pt idx="8">
                  <c:v>31089551.57</c:v>
                </c:pt>
                <c:pt idx="9">
                  <c:v>31537317.329999998</c:v>
                </c:pt>
                <c:pt idx="10">
                  <c:v>25928716.43</c:v>
                </c:pt>
                <c:pt idx="11">
                  <c:v>24630438.41</c:v>
                </c:pt>
                <c:pt idx="12">
                  <c:v>26756432.279999997</c:v>
                </c:pt>
                <c:pt idx="13">
                  <c:v>27990689.43</c:v>
                </c:pt>
                <c:pt idx="14">
                  <c:v>29581809.789999999</c:v>
                </c:pt>
                <c:pt idx="15">
                  <c:v>37506271.200000003</c:v>
                </c:pt>
                <c:pt idx="16">
                  <c:v>33844974</c:v>
                </c:pt>
                <c:pt idx="17">
                  <c:v>34601612.870000005</c:v>
                </c:pt>
                <c:pt idx="18">
                  <c:v>33580379</c:v>
                </c:pt>
                <c:pt idx="19">
                  <c:v>34300000</c:v>
                </c:pt>
                <c:pt idx="20">
                  <c:v>35200000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44"/>
        <c:axId val="81135872"/>
        <c:axId val="81141760"/>
      </c:barChart>
      <c:catAx>
        <c:axId val="8113587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</c:spPr>
        <c:txPr>
          <a:bodyPr rot="-3060000" vert="horz"/>
          <a:lstStyle/>
          <a:p>
            <a:pPr>
              <a:defRPr b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pPr>
            <a:endParaRPr lang="en-US"/>
          </a:p>
        </c:txPr>
        <c:crossAx val="81141760"/>
        <c:crosses val="autoZero"/>
        <c:auto val="1"/>
        <c:lblAlgn val="ctr"/>
        <c:lblOffset val="100"/>
        <c:noMultiLvlLbl val="0"/>
      </c:catAx>
      <c:valAx>
        <c:axId val="81141760"/>
        <c:scaling>
          <c:orientation val="minMax"/>
          <c:max val="40000000"/>
        </c:scaling>
        <c:delete val="0"/>
        <c:axPos val="l"/>
        <c:majorGridlines/>
        <c:numFmt formatCode="_(&quot;$&quot;* #,##0_);_(&quot;$&quot;* \(#,##0\);_(&quot;$&quot;* &quot;-&quot;??_);_(@_)" sourceLinked="1"/>
        <c:majorTickMark val="out"/>
        <c:minorTickMark val="none"/>
        <c:tickLblPos val="nextTo"/>
        <c:txPr>
          <a:bodyPr/>
          <a:lstStyle/>
          <a:p>
            <a:pPr>
              <a:defRPr b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pPr>
            <a:endParaRPr lang="en-US"/>
          </a:p>
        </c:txPr>
        <c:crossAx val="81135872"/>
        <c:crosses val="autoZero"/>
        <c:crossBetween val="between"/>
      </c:valAx>
    </c:plotArea>
    <c:plotVisOnly val="1"/>
    <c:dispBlanksAs val="gap"/>
    <c:showDLblsOverMax val="0"/>
  </c:chart>
  <c:spPr>
    <a:noFill/>
    <a:ln>
      <a:noFill/>
    </a:ln>
  </c:sp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3984168202378958"/>
          <c:y val="7.2792322834645665E-2"/>
          <c:w val="0.72272198023119449"/>
          <c:h val="0.65355216535433069"/>
        </c:manualLayout>
      </c:layout>
      <c:areaChart>
        <c:grouping val="stacked"/>
        <c:varyColors val="0"/>
        <c:ser>
          <c:idx val="0"/>
          <c:order val="0"/>
          <c:tx>
            <c:strRef>
              <c:f>'Actual Rev'!$C$56</c:f>
              <c:strCache>
                <c:ptCount val="1"/>
                <c:pt idx="0">
                  <c:v>Regular STA</c:v>
                </c:pt>
              </c:strCache>
            </c:strRef>
          </c:tx>
          <c:spPr>
            <a:scene3d>
              <a:camera prst="orthographicFront"/>
              <a:lightRig rig="threePt" dir="t"/>
            </a:scene3d>
            <a:sp3d>
              <a:bevelT/>
            </a:sp3d>
          </c:spPr>
          <c:dLbls>
            <c:dLbl>
              <c:idx val="0"/>
              <c:layout>
                <c:manualLayout>
                  <c:x val="0.42731738984754564"/>
                  <c:y val="-0.38048654855643044"/>
                </c:manualLayout>
              </c:layout>
              <c:showLegendKey val="1"/>
              <c:showVal val="0"/>
              <c:showCatName val="0"/>
              <c:showSerName val="1"/>
              <c:showPercent val="0"/>
              <c:showBubbleSize val="0"/>
              <c:separator> </c:separator>
            </c:dLbl>
            <c:txPr>
              <a:bodyPr/>
              <a:lstStyle/>
              <a:p>
                <a:pPr>
                  <a:defRPr b="1"/>
                </a:pPr>
                <a:endParaRPr lang="en-US"/>
              </a:p>
            </c:txPr>
            <c:showLegendKey val="0"/>
            <c:showVal val="0"/>
            <c:showCatName val="0"/>
            <c:showSerName val="1"/>
            <c:showPercent val="0"/>
            <c:showBubbleSize val="0"/>
            <c:showLeaderLines val="0"/>
          </c:dLbls>
          <c:cat>
            <c:strRef>
              <c:f>'Actual Rev'!$B$57:$B$77</c:f>
              <c:strCache>
                <c:ptCount val="21"/>
                <c:pt idx="0">
                  <c:v>FY 98/99</c:v>
                </c:pt>
                <c:pt idx="1">
                  <c:v>FY 99/00</c:v>
                </c:pt>
                <c:pt idx="2">
                  <c:v>FY 00/01</c:v>
                </c:pt>
                <c:pt idx="3">
                  <c:v>FY 01/02</c:v>
                </c:pt>
                <c:pt idx="4">
                  <c:v>FY 02/03</c:v>
                </c:pt>
                <c:pt idx="5">
                  <c:v>FY 03/04</c:v>
                </c:pt>
                <c:pt idx="6">
                  <c:v>FY 04/05</c:v>
                </c:pt>
                <c:pt idx="7">
                  <c:v>FY 05/06</c:v>
                </c:pt>
                <c:pt idx="8">
                  <c:v>FY 06/07</c:v>
                </c:pt>
                <c:pt idx="9">
                  <c:v>FY 07/08</c:v>
                </c:pt>
                <c:pt idx="10">
                  <c:v>FY 08/09</c:v>
                </c:pt>
                <c:pt idx="11">
                  <c:v>FY 09/10</c:v>
                </c:pt>
                <c:pt idx="12">
                  <c:v>FY 10/11</c:v>
                </c:pt>
                <c:pt idx="13">
                  <c:v>FY 11/12</c:v>
                </c:pt>
                <c:pt idx="14">
                  <c:v>FY 12/13</c:v>
                </c:pt>
                <c:pt idx="15">
                  <c:v>FY 13/14</c:v>
                </c:pt>
                <c:pt idx="16">
                  <c:v>FY 14/15</c:v>
                </c:pt>
                <c:pt idx="17">
                  <c:v>FY 15/16</c:v>
                </c:pt>
                <c:pt idx="18">
                  <c:v>FY 16/17</c:v>
                </c:pt>
                <c:pt idx="19">
                  <c:v>FY 17/18 Estimate</c:v>
                </c:pt>
                <c:pt idx="20">
                  <c:v>FY 18/19 Estimate</c:v>
                </c:pt>
              </c:strCache>
            </c:strRef>
          </c:cat>
          <c:val>
            <c:numRef>
              <c:f>'Actual Rev'!$C$57:$C$77</c:f>
              <c:numCache>
                <c:formatCode>_("$"* #,##0_);_("$"* \(#,##0\);_("$"* "-"??_);_(@_)</c:formatCode>
                <c:ptCount val="21"/>
                <c:pt idx="0">
                  <c:v>1156491</c:v>
                </c:pt>
                <c:pt idx="1">
                  <c:v>1151990</c:v>
                </c:pt>
                <c:pt idx="2">
                  <c:v>1337644</c:v>
                </c:pt>
                <c:pt idx="3">
                  <c:v>1982726</c:v>
                </c:pt>
                <c:pt idx="4">
                  <c:v>1255856</c:v>
                </c:pt>
                <c:pt idx="5">
                  <c:v>1243357</c:v>
                </c:pt>
                <c:pt idx="6">
                  <c:v>1429010</c:v>
                </c:pt>
                <c:pt idx="7">
                  <c:v>2570506</c:v>
                </c:pt>
                <c:pt idx="8">
                  <c:v>7546616</c:v>
                </c:pt>
                <c:pt idx="9">
                  <c:v>3780663</c:v>
                </c:pt>
                <c:pt idx="10">
                  <c:v>1844192</c:v>
                </c:pt>
                <c:pt idx="11">
                  <c:v>2427793.5</c:v>
                </c:pt>
                <c:pt idx="12">
                  <c:v>2427793.5</c:v>
                </c:pt>
                <c:pt idx="13">
                  <c:v>4838080</c:v>
                </c:pt>
                <c:pt idx="14">
                  <c:v>5026974</c:v>
                </c:pt>
                <c:pt idx="15">
                  <c:v>5122999</c:v>
                </c:pt>
                <c:pt idx="16">
                  <c:v>4752030</c:v>
                </c:pt>
                <c:pt idx="17">
                  <c:v>3743272</c:v>
                </c:pt>
                <c:pt idx="18">
                  <c:v>3305366</c:v>
                </c:pt>
                <c:pt idx="19">
                  <c:v>3609126</c:v>
                </c:pt>
                <c:pt idx="20">
                  <c:v>3609126</c:v>
                </c:pt>
              </c:numCache>
            </c:numRef>
          </c:val>
        </c:ser>
        <c:ser>
          <c:idx val="1"/>
          <c:order val="1"/>
          <c:tx>
            <c:strRef>
              <c:f>'Actual Rev'!$D$56</c:f>
              <c:strCache>
                <c:ptCount val="1"/>
                <c:pt idx="0">
                  <c:v>SB 1 </c:v>
                </c:pt>
              </c:strCache>
            </c:strRef>
          </c:tx>
          <c:spPr>
            <a:ln w="25400">
              <a:noFill/>
            </a:ln>
            <a:scene3d>
              <a:camera prst="orthographicFront"/>
              <a:lightRig rig="threePt" dir="t"/>
            </a:scene3d>
            <a:sp3d>
              <a:bevelT/>
            </a:sp3d>
          </c:spPr>
          <c:dLbls>
            <c:dLbl>
              <c:idx val="0"/>
              <c:layout>
                <c:manualLayout>
                  <c:x val="0.39932652035516836"/>
                  <c:y val="-0.38920800524934385"/>
                </c:manualLayout>
              </c:layout>
              <c:showLegendKey val="1"/>
              <c:showVal val="0"/>
              <c:showCatName val="0"/>
              <c:showSerName val="1"/>
              <c:showPercent val="0"/>
              <c:showBubbleSize val="0"/>
              <c:separator> </c:separator>
            </c:dLbl>
            <c:txPr>
              <a:bodyPr/>
              <a:lstStyle/>
              <a:p>
                <a:pPr>
                  <a:defRPr b="1"/>
                </a:pPr>
                <a:endParaRPr lang="en-US"/>
              </a:p>
            </c:txPr>
            <c:showLegendKey val="1"/>
            <c:showVal val="0"/>
            <c:showCatName val="0"/>
            <c:showSerName val="1"/>
            <c:showPercent val="0"/>
            <c:showBubbleSize val="0"/>
            <c:separator> </c:separator>
            <c:showLeaderLines val="0"/>
          </c:dLbls>
          <c:cat>
            <c:strRef>
              <c:f>'Actual Rev'!$B$57:$B$77</c:f>
              <c:strCache>
                <c:ptCount val="21"/>
                <c:pt idx="0">
                  <c:v>FY 98/99</c:v>
                </c:pt>
                <c:pt idx="1">
                  <c:v>FY 99/00</c:v>
                </c:pt>
                <c:pt idx="2">
                  <c:v>FY 00/01</c:v>
                </c:pt>
                <c:pt idx="3">
                  <c:v>FY 01/02</c:v>
                </c:pt>
                <c:pt idx="4">
                  <c:v>FY 02/03</c:v>
                </c:pt>
                <c:pt idx="5">
                  <c:v>FY 03/04</c:v>
                </c:pt>
                <c:pt idx="6">
                  <c:v>FY 04/05</c:v>
                </c:pt>
                <c:pt idx="7">
                  <c:v>FY 05/06</c:v>
                </c:pt>
                <c:pt idx="8">
                  <c:v>FY 06/07</c:v>
                </c:pt>
                <c:pt idx="9">
                  <c:v>FY 07/08</c:v>
                </c:pt>
                <c:pt idx="10">
                  <c:v>FY 08/09</c:v>
                </c:pt>
                <c:pt idx="11">
                  <c:v>FY 09/10</c:v>
                </c:pt>
                <c:pt idx="12">
                  <c:v>FY 10/11</c:v>
                </c:pt>
                <c:pt idx="13">
                  <c:v>FY 11/12</c:v>
                </c:pt>
                <c:pt idx="14">
                  <c:v>FY 12/13</c:v>
                </c:pt>
                <c:pt idx="15">
                  <c:v>FY 13/14</c:v>
                </c:pt>
                <c:pt idx="16">
                  <c:v>FY 14/15</c:v>
                </c:pt>
                <c:pt idx="17">
                  <c:v>FY 15/16</c:v>
                </c:pt>
                <c:pt idx="18">
                  <c:v>FY 16/17</c:v>
                </c:pt>
                <c:pt idx="19">
                  <c:v>FY 17/18 Estimate</c:v>
                </c:pt>
                <c:pt idx="20">
                  <c:v>FY 18/19 Estimate</c:v>
                </c:pt>
              </c:strCache>
            </c:strRef>
          </c:cat>
          <c:val>
            <c:numRef>
              <c:f>'Actual Rev'!$D$57:$D$77</c:f>
              <c:numCache>
                <c:formatCode>_("$"* #,##0_);_("$"* \(#,##0\);_("$"* "-"??_);_(@_)</c:formatCode>
                <c:ptCount val="21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3666380</c:v>
                </c:pt>
                <c:pt idx="20">
                  <c:v>4746279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81181696"/>
        <c:axId val="81195776"/>
      </c:areaChart>
      <c:catAx>
        <c:axId val="8118169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 rot="-2160000"/>
          <a:lstStyle/>
          <a:p>
            <a:pPr>
              <a:defRPr b="1">
                <a:solidFill>
                  <a:schemeClr val="accent1">
                    <a:lumMod val="50000"/>
                  </a:schemeClr>
                </a:solidFill>
              </a:defRPr>
            </a:pPr>
            <a:endParaRPr lang="en-US"/>
          </a:p>
        </c:txPr>
        <c:crossAx val="81195776"/>
        <c:crosses val="autoZero"/>
        <c:auto val="1"/>
        <c:lblAlgn val="ctr"/>
        <c:lblOffset val="100"/>
        <c:tickLblSkip val="1"/>
        <c:noMultiLvlLbl val="0"/>
      </c:catAx>
      <c:valAx>
        <c:axId val="81195776"/>
        <c:scaling>
          <c:orientation val="minMax"/>
        </c:scaling>
        <c:delete val="0"/>
        <c:axPos val="l"/>
        <c:numFmt formatCode="_(&quot;$&quot;* #,##0_);_(&quot;$&quot;* \(#,##0\);_(&quot;$&quot;* &quot;-&quot;??_);_(@_)" sourceLinked="1"/>
        <c:majorTickMark val="out"/>
        <c:minorTickMark val="none"/>
        <c:tickLblPos val="nextTo"/>
        <c:txPr>
          <a:bodyPr/>
          <a:lstStyle/>
          <a:p>
            <a:pPr>
              <a:defRPr b="1">
                <a:solidFill>
                  <a:schemeClr val="accent1">
                    <a:lumMod val="50000"/>
                  </a:schemeClr>
                </a:solidFill>
              </a:defRPr>
            </a:pPr>
            <a:endParaRPr lang="en-US"/>
          </a:p>
        </c:txPr>
        <c:crossAx val="81181696"/>
        <c:crosses val="autoZero"/>
        <c:crossBetween val="midCat"/>
      </c:valAx>
      <c:spPr>
        <a:noFill/>
      </c:spPr>
    </c:plotArea>
    <c:plotVisOnly val="1"/>
    <c:dispBlanksAs val="zero"/>
    <c:showDLblsOverMax val="0"/>
  </c:chart>
  <c:spPr>
    <a:noFill/>
    <a:ln>
      <a:noFill/>
    </a:ln>
  </c:sp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30"/>
      <c:rotY val="5"/>
      <c:rAngAx val="0"/>
      <c:perspective val="5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8.4280225106996759E-2"/>
          <c:y val="0.17466216216216215"/>
          <c:w val="0.81923335628673788"/>
          <c:h val="0.80166666666666653"/>
        </c:manualLayout>
      </c:layout>
      <c:pie3DChart>
        <c:varyColors val="1"/>
        <c:ser>
          <c:idx val="0"/>
          <c:order val="0"/>
          <c:spPr>
            <a:scene3d>
              <a:camera prst="orthographicFront"/>
              <a:lightRig rig="threePt" dir="t"/>
            </a:scene3d>
            <a:sp3d prstMaterial="dkEdge">
              <a:bevelT/>
            </a:sp3d>
          </c:spPr>
          <c:explosion val="41"/>
          <c:dPt>
            <c:idx val="0"/>
            <c:bubble3D val="0"/>
            <c:spPr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scene3d>
                <a:camera prst="orthographicFront"/>
                <a:lightRig rig="threePt" dir="t"/>
              </a:scene3d>
              <a:sp3d prstMaterial="dkEdge">
                <a:bevelT/>
              </a:sp3d>
            </c:spPr>
          </c:dPt>
          <c:dLbls>
            <c:dLbl>
              <c:idx val="0"/>
              <c:layout>
                <c:manualLayout>
                  <c:x val="0.33653068632378397"/>
                  <c:y val="-0.5923493614247749"/>
                </c:manualLayout>
              </c:layout>
              <c:tx>
                <c:rich>
                  <a:bodyPr/>
                  <a:lstStyle/>
                  <a:p>
                    <a:r>
                      <a:rPr lang="en-US" baseline="0" dirty="0">
                        <a:solidFill>
                          <a:schemeClr val="accent1">
                            <a:lumMod val="50000"/>
                          </a:schemeClr>
                        </a:solidFill>
                      </a:rPr>
                      <a:t>Expenses w/o Personnel
</a:t>
                    </a:r>
                    <a:r>
                      <a:rPr lang="en-US" baseline="0" dirty="0" smtClean="0">
                        <a:solidFill>
                          <a:schemeClr val="accent1">
                            <a:lumMod val="50000"/>
                          </a:schemeClr>
                        </a:solidFill>
                      </a:rPr>
                      <a:t>$67,252,665 </a:t>
                    </a:r>
                    <a:r>
                      <a:rPr lang="en-US" baseline="0" dirty="0">
                        <a:solidFill>
                          <a:schemeClr val="accent1">
                            <a:lumMod val="50000"/>
                          </a:schemeClr>
                        </a:solidFill>
                      </a:rPr>
                      <a:t>
</a:t>
                    </a:r>
                    <a:r>
                      <a:rPr lang="en-US" baseline="0" dirty="0" smtClean="0">
                        <a:solidFill>
                          <a:schemeClr val="accent1">
                            <a:lumMod val="50000"/>
                          </a:schemeClr>
                        </a:solidFill>
                      </a:rPr>
                      <a:t>96%</a:t>
                    </a:r>
                    <a:endParaRPr lang="en-US" dirty="0">
                      <a:solidFill>
                        <a:schemeClr val="tx2">
                          <a:lumMod val="50000"/>
                        </a:schemeClr>
                      </a:solidFill>
                    </a:endParaRPr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separator>
</c:separator>
            </c:dLbl>
            <c:dLbl>
              <c:idx val="1"/>
              <c:layout>
                <c:manualLayout>
                  <c:x val="-0.17886311508358738"/>
                  <c:y val="-1.7856104135631691E-2"/>
                </c:manualLayout>
              </c:layout>
              <c:tx>
                <c:rich>
                  <a:bodyPr/>
                  <a:lstStyle/>
                  <a:p>
                    <a:r>
                      <a:rPr lang="en-US" b="1" baseline="0" dirty="0">
                        <a:solidFill>
                          <a:schemeClr val="accent1">
                            <a:lumMod val="50000"/>
                          </a:schemeClr>
                        </a:solidFill>
                      </a:rPr>
                      <a:t>Wages
</a:t>
                    </a:r>
                    <a:r>
                      <a:rPr lang="en-US" b="1" baseline="0" dirty="0" smtClean="0">
                        <a:solidFill>
                          <a:schemeClr val="accent1">
                            <a:lumMod val="50000"/>
                          </a:schemeClr>
                        </a:solidFill>
                      </a:rPr>
                      <a:t>$2,086,200  3</a:t>
                    </a:r>
                    <a:r>
                      <a:rPr lang="en-US" b="1" baseline="0" dirty="0">
                        <a:solidFill>
                          <a:schemeClr val="accent1">
                            <a:lumMod val="50000"/>
                          </a:schemeClr>
                        </a:solidFill>
                      </a:rPr>
                      <a:t>%</a:t>
                    </a:r>
                    <a:endParaRPr lang="en-US" b="1" dirty="0">
                      <a:solidFill>
                        <a:schemeClr val="tx2">
                          <a:lumMod val="50000"/>
                        </a:schemeClr>
                      </a:solidFill>
                    </a:endParaRPr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separator>
</c:separator>
            </c:dLbl>
            <c:dLbl>
              <c:idx val="2"/>
              <c:layout>
                <c:manualLayout>
                  <c:x val="-0.10825447494738853"/>
                  <c:y val="-6.2568454281052704E-2"/>
                </c:manualLayout>
              </c:layout>
              <c:tx>
                <c:rich>
                  <a:bodyPr/>
                  <a:lstStyle/>
                  <a:p>
                    <a:r>
                      <a:rPr lang="en-US" sz="1050" baseline="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Calibri" pitchFamily="34" charset="0"/>
                      </a:rPr>
                      <a:t>R</a:t>
                    </a:r>
                    <a:r>
                      <a:rPr lang="en-US" baseline="0" dirty="0">
                        <a:solidFill>
                          <a:schemeClr val="accent1">
                            <a:lumMod val="50000"/>
                          </a:schemeClr>
                        </a:solidFill>
                      </a:rPr>
                      <a:t>etirement Pension and Taxes
</a:t>
                    </a:r>
                    <a:r>
                      <a:rPr lang="en-US" baseline="0" dirty="0" smtClean="0">
                        <a:solidFill>
                          <a:schemeClr val="accent1">
                            <a:lumMod val="50000"/>
                          </a:schemeClr>
                        </a:solidFill>
                      </a:rPr>
                      <a:t>$436,200  &gt;1</a:t>
                    </a:r>
                    <a:r>
                      <a:rPr lang="en-US" baseline="0" dirty="0">
                        <a:solidFill>
                          <a:schemeClr val="accent1">
                            <a:lumMod val="50000"/>
                          </a:schemeClr>
                        </a:solidFill>
                      </a:rPr>
                      <a:t>%</a:t>
                    </a:r>
                    <a:endParaRPr lang="en-US" dirty="0">
                      <a:solidFill>
                        <a:schemeClr val="tx2">
                          <a:lumMod val="50000"/>
                        </a:schemeClr>
                      </a:solidFill>
                    </a:endParaRPr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separator>
</c:separator>
            </c:dLbl>
            <c:dLbl>
              <c:idx val="3"/>
              <c:layout>
                <c:manualLayout>
                  <c:x val="9.9297604691305483E-2"/>
                  <c:y val="-5.7623075831737362E-2"/>
                </c:manualLayout>
              </c:layout>
              <c:tx>
                <c:rich>
                  <a:bodyPr/>
                  <a:lstStyle/>
                  <a:p>
                    <a:r>
                      <a:rPr lang="en-US" sz="1050" baseline="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Calibri" pitchFamily="34" charset="0"/>
                      </a:rPr>
                      <a:t>W</a:t>
                    </a:r>
                    <a:r>
                      <a:rPr lang="en-US" baseline="0" dirty="0">
                        <a:solidFill>
                          <a:schemeClr val="accent1">
                            <a:lumMod val="50000"/>
                          </a:schemeClr>
                        </a:solidFill>
                      </a:rPr>
                      <a:t>orker's Compensation Insurance
</a:t>
                    </a:r>
                    <a:r>
                      <a:rPr lang="en-US" baseline="0" dirty="0" smtClean="0">
                        <a:solidFill>
                          <a:schemeClr val="accent1">
                            <a:lumMod val="50000"/>
                          </a:schemeClr>
                        </a:solidFill>
                      </a:rPr>
                      <a:t>$13,600  &gt;1%</a:t>
                    </a:r>
                    <a:endParaRPr lang="en-US" dirty="0">
                      <a:solidFill>
                        <a:schemeClr val="tx2">
                          <a:lumMod val="50000"/>
                        </a:schemeClr>
                      </a:solidFill>
                    </a:endParaRPr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separator>
</c:separator>
            </c:dLbl>
            <c:dLbl>
              <c:idx val="4"/>
              <c:layout>
                <c:manualLayout>
                  <c:x val="0.32832286256771093"/>
                  <c:y val="1.6393377767711523E-4"/>
                </c:manualLayout>
              </c:layout>
              <c:tx>
                <c:rich>
                  <a:bodyPr/>
                  <a:lstStyle/>
                  <a:p>
                    <a:r>
                      <a:rPr lang="en-US" sz="1050" baseline="0" dirty="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libri" pitchFamily="34" charset="0"/>
                      </a:rPr>
                      <a:t>R</a:t>
                    </a:r>
                    <a:r>
                      <a:rPr lang="en-US" baseline="0" dirty="0" smtClean="0">
                        <a:solidFill>
                          <a:schemeClr val="accent1">
                            <a:lumMod val="50000"/>
                          </a:schemeClr>
                        </a:solidFill>
                      </a:rPr>
                      <a:t>etirement </a:t>
                    </a:r>
                    <a:r>
                      <a:rPr lang="en-US" baseline="0" dirty="0">
                        <a:solidFill>
                          <a:schemeClr val="accent1">
                            <a:lumMod val="50000"/>
                          </a:schemeClr>
                        </a:solidFill>
                      </a:rPr>
                      <a:t>Health Insurance
$</a:t>
                    </a:r>
                    <a:r>
                      <a:rPr lang="en-US" baseline="0" dirty="0" smtClean="0">
                        <a:solidFill>
                          <a:schemeClr val="accent1">
                            <a:lumMod val="50000"/>
                          </a:schemeClr>
                        </a:solidFill>
                      </a:rPr>
                      <a:t>108,000  &gt;1%</a:t>
                    </a:r>
                    <a:endParaRPr lang="en-US" dirty="0">
                      <a:solidFill>
                        <a:schemeClr val="tx2">
                          <a:lumMod val="50000"/>
                        </a:schemeClr>
                      </a:solidFill>
                    </a:endParaRPr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separator>
</c:separator>
            </c:dLbl>
            <c:dLbl>
              <c:idx val="5"/>
              <c:layout>
                <c:manualLayout>
                  <c:x val="0.11427961132518009"/>
                  <c:y val="7.4027350978509099E-2"/>
                </c:manualLayout>
              </c:layout>
              <c:tx>
                <c:rich>
                  <a:bodyPr/>
                  <a:lstStyle/>
                  <a:p>
                    <a:pPr>
                      <a:defRPr sz="1050" b="1" baseline="0">
                        <a:solidFill>
                          <a:schemeClr val="accent1">
                            <a:lumMod val="50000"/>
                          </a:schemeClr>
                        </a:solidFill>
                        <a:latin typeface="Calibri" pitchFamily="34" charset="0"/>
                        <a:cs typeface="Arial" pitchFamily="34" charset="0"/>
                      </a:defRPr>
                    </a:pPr>
                    <a:r>
                      <a:rPr lang="en-US" sz="1050" baseline="0" dirty="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libri" pitchFamily="34" charset="0"/>
                      </a:rPr>
                      <a:t>E</a:t>
                    </a:r>
                    <a:r>
                      <a:rPr lang="en-US" baseline="0" dirty="0" smtClean="0">
                        <a:solidFill>
                          <a:schemeClr val="accent1">
                            <a:lumMod val="50000"/>
                          </a:schemeClr>
                        </a:solidFill>
                      </a:rPr>
                      <a:t>mployee </a:t>
                    </a:r>
                    <a:r>
                      <a:rPr lang="en-US" baseline="0" dirty="0">
                        <a:solidFill>
                          <a:schemeClr val="accent1">
                            <a:lumMod val="50000"/>
                          </a:schemeClr>
                        </a:solidFill>
                      </a:rPr>
                      <a:t>Insurance
</a:t>
                    </a:r>
                    <a:r>
                      <a:rPr lang="en-US" baseline="0" dirty="0" smtClean="0">
                        <a:solidFill>
                          <a:schemeClr val="accent1">
                            <a:lumMod val="50000"/>
                          </a:schemeClr>
                        </a:solidFill>
                      </a:rPr>
                      <a:t>$430,300  &gt;1</a:t>
                    </a:r>
                    <a:r>
                      <a:rPr lang="en-US" baseline="0" dirty="0">
                        <a:solidFill>
                          <a:schemeClr val="accent1">
                            <a:lumMod val="50000"/>
                          </a:schemeClr>
                        </a:solidFill>
                      </a:rPr>
                      <a:t>%</a:t>
                    </a:r>
                    <a:endParaRPr lang="en-US" dirty="0"/>
                  </a:p>
                </c:rich>
              </c:tx>
              <c:spPr>
                <a:effectLst/>
              </c:spPr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separator>
</c:separator>
            </c:dLbl>
            <c:txPr>
              <a:bodyPr/>
              <a:lstStyle/>
              <a:p>
                <a:pPr>
                  <a:defRPr sz="1050" b="1" baseline="0">
                    <a:solidFill>
                      <a:schemeClr val="accent1">
                        <a:lumMod val="50000"/>
                      </a:schemeClr>
                    </a:solidFill>
                    <a:latin typeface="Calibri" pitchFamily="34" charset="0"/>
                    <a:cs typeface="Arial" pitchFamily="34" charset="0"/>
                  </a:defRPr>
                </a:pPr>
                <a:endParaRPr lang="en-US"/>
              </a:p>
            </c:txPr>
            <c:dLblPos val="bestFit"/>
            <c:showLegendKey val="0"/>
            <c:showVal val="1"/>
            <c:showCatName val="1"/>
            <c:showSerName val="0"/>
            <c:showPercent val="1"/>
            <c:showBubbleSize val="0"/>
            <c:separator>
</c:separator>
            <c:showLeaderLines val="1"/>
            <c:leaderLines>
              <c:spPr>
                <a:ln>
                  <a:solidFill>
                    <a:schemeClr val="tx2">
                      <a:lumMod val="50000"/>
                    </a:schemeClr>
                  </a:solidFill>
                </a:ln>
              </c:spPr>
            </c:leaderLines>
          </c:dLbls>
          <c:cat>
            <c:strRef>
              <c:f>'Pers-Op'!$J$3:$J$8</c:f>
              <c:strCache>
                <c:ptCount val="6"/>
                <c:pt idx="0">
                  <c:v>Expenses w/o Personnel</c:v>
                </c:pt>
                <c:pt idx="1">
                  <c:v>Wages</c:v>
                </c:pt>
                <c:pt idx="2">
                  <c:v>Retirement Pension and Taxes</c:v>
                </c:pt>
                <c:pt idx="3">
                  <c:v>Worker's Compensation Insurance</c:v>
                </c:pt>
                <c:pt idx="4">
                  <c:v>Retirement Health Insurance</c:v>
                </c:pt>
                <c:pt idx="5">
                  <c:v>Employee Insurance</c:v>
                </c:pt>
              </c:strCache>
            </c:strRef>
          </c:cat>
          <c:val>
            <c:numRef>
              <c:f>'Pers-Op'!$K$3:$K$8</c:f>
              <c:numCache>
                <c:formatCode>"$"#,##0_);[Red]\("$"#,##0\)</c:formatCode>
                <c:ptCount val="6"/>
                <c:pt idx="0">
                  <c:v>52337349</c:v>
                </c:pt>
                <c:pt idx="1">
                  <c:v>1757600</c:v>
                </c:pt>
                <c:pt idx="2">
                  <c:v>343600</c:v>
                </c:pt>
                <c:pt idx="3">
                  <c:v>32900</c:v>
                </c:pt>
                <c:pt idx="4">
                  <c:v>152000</c:v>
                </c:pt>
                <c:pt idx="5">
                  <c:v>334000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zero"/>
    <c:showDLblsOverMax val="0"/>
  </c:chart>
  <c:spPr>
    <a:noFill/>
    <a:ln>
      <a:noFill/>
    </a:ln>
  </c:sp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30"/>
      <c:rotY val="220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zero"/>
    <c:showDLblsOverMax val="0"/>
  </c:chart>
  <c:spPr>
    <a:noFill/>
    <a:ln>
      <a:noFill/>
    </a:ln>
  </c:spPr>
  <c:txPr>
    <a:bodyPr/>
    <a:lstStyle/>
    <a:p>
      <a:pPr>
        <a:defRPr>
          <a:latin typeface="Arial" pitchFamily="34" charset="0"/>
          <a:cs typeface="Arial" pitchFamily="34" charset="0"/>
        </a:defRPr>
      </a:pPr>
      <a:endParaRPr lang="en-US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30"/>
      <c:rotY val="220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spPr>
            <a:ln>
              <a:noFill/>
            </a:ln>
            <a:scene3d>
              <a:camera prst="orthographicFront"/>
              <a:lightRig rig="threePt" dir="t"/>
            </a:scene3d>
            <a:sp3d prstMaterial="dkEdge">
              <a:bevelT/>
            </a:sp3d>
          </c:spPr>
          <c:dPt>
            <c:idx val="0"/>
            <c:bubble3D val="0"/>
            <c:explosion val="36"/>
          </c:dPt>
          <c:dLbls>
            <c:dLbl>
              <c:idx val="0"/>
              <c:layout>
                <c:manualLayout>
                  <c:x val="-8.7611189012332349E-2"/>
                  <c:y val="1.3095363079615049E-2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Pass-Through
 $35,000,882 </a:t>
                    </a:r>
                  </a:p>
                </c:rich>
              </c:tx>
              <c:showLegendKey val="0"/>
              <c:showVal val="1"/>
              <c:showCatName val="1"/>
              <c:showSerName val="0"/>
              <c:showPercent val="1"/>
              <c:showBubbleSize val="0"/>
              <c:separator>
</c:separator>
            </c:dLbl>
            <c:dLbl>
              <c:idx val="1"/>
              <c:layout>
                <c:manualLayout>
                  <c:x val="3.46979581869825E-2"/>
                  <c:y val="1.9316088421107165E-2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Regional Services
 $30,750,183 </a:t>
                    </a:r>
                  </a:p>
                </c:rich>
              </c:tx>
              <c:showLegendKey val="0"/>
              <c:showVal val="1"/>
              <c:showCatName val="1"/>
              <c:showSerName val="0"/>
              <c:showPercent val="1"/>
              <c:showBubbleSize val="0"/>
              <c:separator>
</c:separator>
            </c:dLbl>
            <c:dLbl>
              <c:idx val="2"/>
              <c:layout>
                <c:manualLayout>
                  <c:x val="-0.33837737748535868"/>
                  <c:y val="-6.9091363579552552E-4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Core - Countywide Services
 $4,575,900 </a:t>
                    </a:r>
                  </a:p>
                </c:rich>
              </c:tx>
              <c:showLegendKey val="0"/>
              <c:showVal val="1"/>
              <c:showCatName val="1"/>
              <c:showSerName val="0"/>
              <c:showPercent val="1"/>
              <c:showBubbleSize val="0"/>
              <c:separator>
</c:separator>
            </c:dLbl>
            <c:txPr>
              <a:bodyPr/>
              <a:lstStyle/>
              <a:p>
                <a:pPr>
                  <a:defRPr b="1">
                    <a:solidFill>
                      <a:schemeClr val="accent1">
                        <a:lumMod val="50000"/>
                      </a:schemeClr>
                    </a:solidFill>
                  </a:defRPr>
                </a:pPr>
                <a:endParaRPr lang="en-US"/>
              </a:p>
            </c:txPr>
            <c:showLegendKey val="0"/>
            <c:showVal val="1"/>
            <c:showCatName val="1"/>
            <c:showSerName val="0"/>
            <c:showPercent val="1"/>
            <c:showBubbleSize val="0"/>
            <c:separator>
</c:separator>
            <c:showLeaderLines val="1"/>
            <c:leaderLines>
              <c:spPr>
                <a:ln>
                  <a:solidFill>
                    <a:schemeClr val="tx2">
                      <a:lumMod val="60000"/>
                      <a:lumOff val="40000"/>
                    </a:schemeClr>
                  </a:solidFill>
                </a:ln>
              </c:spPr>
            </c:leaderLines>
          </c:dLbls>
          <c:cat>
            <c:strRef>
              <c:f>'Pass Through'!$A$47:$A$49</c:f>
              <c:strCache>
                <c:ptCount val="3"/>
                <c:pt idx="0">
                  <c:v>Pass-Through</c:v>
                </c:pt>
                <c:pt idx="1">
                  <c:v>Regional Services</c:v>
                </c:pt>
                <c:pt idx="2">
                  <c:v>Core - Countywide Services</c:v>
                </c:pt>
              </c:strCache>
            </c:strRef>
          </c:cat>
          <c:val>
            <c:numRef>
              <c:f>'Pass Through'!$B$47:$B$49</c:f>
              <c:numCache>
                <c:formatCode>_("$"* #,##0_);_("$"* \(#,##0\);_("$"* "-"??_);_(@_)</c:formatCode>
                <c:ptCount val="3"/>
                <c:pt idx="0">
                  <c:v>35000882</c:v>
                </c:pt>
                <c:pt idx="1">
                  <c:v>30750183</c:v>
                </c:pt>
                <c:pt idx="2">
                  <c:v>4575900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zero"/>
    <c:showDLblsOverMax val="0"/>
  </c:chart>
  <c:spPr>
    <a:noFill/>
    <a:ln>
      <a:noFill/>
    </a:ln>
  </c:spPr>
  <c:txPr>
    <a:bodyPr/>
    <a:lstStyle/>
    <a:p>
      <a:pPr>
        <a:defRPr>
          <a:latin typeface="Arial" pitchFamily="34" charset="0"/>
          <a:cs typeface="Arial" pitchFamily="34" charset="0"/>
        </a:defRPr>
      </a:pPr>
      <a:endParaRPr lang="en-US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30"/>
      <c:rotY val="140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zero"/>
    <c:showDLblsOverMax val="0"/>
  </c:chart>
  <c:spPr>
    <a:noFill/>
    <a:ln>
      <a:noFill/>
    </a:ln>
  </c:spPr>
  <c:txPr>
    <a:bodyPr/>
    <a:lstStyle/>
    <a:p>
      <a:pPr>
        <a:defRPr>
          <a:latin typeface="Arial" pitchFamily="34" charset="0"/>
          <a:cs typeface="Arial" pitchFamily="34" charset="0"/>
        </a:defRPr>
      </a:pPr>
      <a:endParaRPr lang="en-US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30"/>
      <c:rotY val="140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zero"/>
    <c:showDLblsOverMax val="0"/>
  </c:chart>
  <c:spPr>
    <a:noFill/>
    <a:ln>
      <a:noFill/>
    </a:ln>
  </c:spPr>
  <c:txPr>
    <a:bodyPr/>
    <a:lstStyle/>
    <a:p>
      <a:pPr>
        <a:defRPr>
          <a:latin typeface="Arial" pitchFamily="34" charset="0"/>
          <a:cs typeface="Arial" pitchFamily="34" charset="0"/>
        </a:defRPr>
      </a:pPr>
      <a:endParaRPr lang="en-US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30"/>
      <c:rotY val="220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spPr>
            <a:ln>
              <a:noFill/>
            </a:ln>
            <a:scene3d>
              <a:camera prst="orthographicFront"/>
              <a:lightRig rig="threePt" dir="t"/>
            </a:scene3d>
            <a:sp3d prstMaterial="dkEdge">
              <a:bevelT/>
            </a:sp3d>
          </c:spPr>
          <c:dPt>
            <c:idx val="1"/>
            <c:bubble3D val="0"/>
            <c:explosion val="37"/>
          </c:dPt>
          <c:dLbls>
            <c:dLbl>
              <c:idx val="0"/>
              <c:layout>
                <c:manualLayout>
                  <c:x val="-3.8747064511672882E-2"/>
                  <c:y val="-0.17382327209098863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Pass-Through
 $35,000,882 </a:t>
                    </a:r>
                  </a:p>
                </c:rich>
              </c:tx>
              <c:showLegendKey val="0"/>
              <c:showVal val="1"/>
              <c:showCatName val="1"/>
              <c:showSerName val="0"/>
              <c:showPercent val="1"/>
              <c:showBubbleSize val="0"/>
              <c:separator>
</c:separator>
            </c:dLbl>
            <c:dLbl>
              <c:idx val="1"/>
              <c:layout>
                <c:manualLayout>
                  <c:x val="-9.3891248791269519E-2"/>
                  <c:y val="0.18330592009332167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Regional Services
 $30,750,183 </a:t>
                    </a:r>
                  </a:p>
                </c:rich>
              </c:tx>
              <c:showLegendKey val="0"/>
              <c:showVal val="1"/>
              <c:showCatName val="1"/>
              <c:showSerName val="0"/>
              <c:showPercent val="1"/>
              <c:showBubbleSize val="0"/>
              <c:separator>
</c:separator>
            </c:dLbl>
            <c:dLbl>
              <c:idx val="2"/>
              <c:layout>
                <c:manualLayout>
                  <c:x val="-0.1257692706174886"/>
                  <c:y val="-8.0982793817439488E-3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Core - Countywide Services
 $4,575,900 </a:t>
                    </a:r>
                  </a:p>
                </c:rich>
              </c:tx>
              <c:showLegendKey val="0"/>
              <c:showVal val="1"/>
              <c:showCatName val="1"/>
              <c:showSerName val="0"/>
              <c:showPercent val="1"/>
              <c:showBubbleSize val="0"/>
              <c:separator>
</c:separator>
            </c:dLbl>
            <c:txPr>
              <a:bodyPr/>
              <a:lstStyle/>
              <a:p>
                <a:pPr>
                  <a:defRPr b="1">
                    <a:solidFill>
                      <a:schemeClr val="accent1">
                        <a:lumMod val="50000"/>
                      </a:schemeClr>
                    </a:solidFill>
                  </a:defRPr>
                </a:pPr>
                <a:endParaRPr lang="en-US"/>
              </a:p>
            </c:txPr>
            <c:showLegendKey val="0"/>
            <c:showVal val="1"/>
            <c:showCatName val="1"/>
            <c:showSerName val="0"/>
            <c:showPercent val="1"/>
            <c:showBubbleSize val="0"/>
            <c:separator>
</c:separator>
            <c:showLeaderLines val="1"/>
            <c:leaderLines>
              <c:spPr>
                <a:ln>
                  <a:solidFill>
                    <a:schemeClr val="tx2">
                      <a:lumMod val="60000"/>
                      <a:lumOff val="40000"/>
                    </a:schemeClr>
                  </a:solidFill>
                </a:ln>
              </c:spPr>
            </c:leaderLines>
          </c:dLbls>
          <c:cat>
            <c:strRef>
              <c:f>'Pass Through'!$A$47:$A$49</c:f>
              <c:strCache>
                <c:ptCount val="3"/>
                <c:pt idx="0">
                  <c:v>Pass-Through</c:v>
                </c:pt>
                <c:pt idx="1">
                  <c:v>Regional Services</c:v>
                </c:pt>
                <c:pt idx="2">
                  <c:v>Core - Countywide Services</c:v>
                </c:pt>
              </c:strCache>
            </c:strRef>
          </c:cat>
          <c:val>
            <c:numRef>
              <c:f>'Pass Through'!$B$47:$B$49</c:f>
              <c:numCache>
                <c:formatCode>_("$"* #,##0_);_("$"* \(#,##0\);_("$"* "-"??_);_(@_)</c:formatCode>
                <c:ptCount val="3"/>
                <c:pt idx="0">
                  <c:v>35000882</c:v>
                </c:pt>
                <c:pt idx="1">
                  <c:v>30750183</c:v>
                </c:pt>
                <c:pt idx="2">
                  <c:v>4575900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zero"/>
    <c:showDLblsOverMax val="0"/>
  </c:chart>
  <c:spPr>
    <a:noFill/>
    <a:ln>
      <a:noFill/>
    </a:ln>
  </c:spPr>
  <c:txPr>
    <a:bodyPr/>
    <a:lstStyle/>
    <a:p>
      <a:pPr>
        <a:defRPr>
          <a:latin typeface="Arial" pitchFamily="34" charset="0"/>
          <a:cs typeface="Arial" pitchFamily="34" charset="0"/>
        </a:defRPr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4DBE8716-69C8-46E2-AF39-F1E3EE0FF5FE}" type="datetimeFigureOut">
              <a:rPr lang="en-US" smtClean="0"/>
              <a:pPr/>
              <a:t>4/5/2018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8CFC2637-E54C-490B-A8EA-1D880D31058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26624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08B27C-A39F-4320-813B-67F76F04E60C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5" name="Header Placeholder 4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r>
              <a:rPr lang="en-US" dirty="0" smtClean="0"/>
              <a:t>Comprehensive Transportation Plan</a:t>
            </a:r>
            <a:endParaRPr lang="en-US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FC2637-E54C-490B-A8EA-1D880D310585}" type="slidenum">
              <a:rPr lang="en-US" smtClean="0"/>
              <a:pPr/>
              <a:t>17</a:t>
            </a:fld>
            <a:endParaRPr lang="en-US" dirty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FC2637-E54C-490B-A8EA-1D880D310585}" type="slidenum">
              <a:rPr lang="en-US" smtClean="0"/>
              <a:pPr/>
              <a:t>18</a:t>
            </a:fld>
            <a:endParaRPr lang="en-US" dirty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FC2637-E54C-490B-A8EA-1D880D310585}" type="slidenum">
              <a:rPr lang="en-US" smtClean="0"/>
              <a:pPr/>
              <a:t>19</a:t>
            </a:fld>
            <a:endParaRPr lang="en-US" dirty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08B27C-A39F-4320-813B-67F76F04E60C}" type="slidenum">
              <a:rPr lang="en-US" smtClean="0"/>
              <a:pPr/>
              <a:t>22</a:t>
            </a:fld>
            <a:endParaRPr lang="en-US" dirty="0"/>
          </a:p>
        </p:txBody>
      </p:sp>
      <p:sp>
        <p:nvSpPr>
          <p:cNvPr id="5" name="Header Placeholder 4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r>
              <a:rPr lang="en-US" dirty="0" smtClean="0"/>
              <a:t>Comprehensive Transportation Plan</a:t>
            </a:r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FC2637-E54C-490B-A8EA-1D880D310585}" type="slidenum">
              <a:rPr lang="en-US" smtClean="0"/>
              <a:pPr/>
              <a:t>9</a:t>
            </a:fld>
            <a:endParaRPr 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FC2637-E54C-490B-A8EA-1D880D310585}" type="slidenum">
              <a:rPr lang="en-US" smtClean="0"/>
              <a:pPr/>
              <a:t>10</a:t>
            </a:fld>
            <a:endParaRPr 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FC2637-E54C-490B-A8EA-1D880D310585}" type="slidenum">
              <a:rPr lang="en-US" smtClean="0"/>
              <a:pPr/>
              <a:t>11</a:t>
            </a:fld>
            <a:endParaRPr lang="en-US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FC2637-E54C-490B-A8EA-1D880D310585}" type="slidenum">
              <a:rPr lang="en-US" smtClean="0"/>
              <a:pPr/>
              <a:t>12</a:t>
            </a:fld>
            <a:endParaRPr lang="en-US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FC2637-E54C-490B-A8EA-1D880D310585}" type="slidenum">
              <a:rPr lang="en-US" smtClean="0"/>
              <a:pPr/>
              <a:t>13</a:t>
            </a:fld>
            <a:endParaRPr lang="en-US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FC2637-E54C-490B-A8EA-1D880D310585}" type="slidenum">
              <a:rPr lang="en-US" smtClean="0"/>
              <a:pPr/>
              <a:t>14</a:t>
            </a:fld>
            <a:endParaRPr lang="en-US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FC2637-E54C-490B-A8EA-1D880D310585}" type="slidenum">
              <a:rPr lang="en-US" smtClean="0"/>
              <a:pPr/>
              <a:t>15</a:t>
            </a:fld>
            <a:endParaRPr lang="en-US" dirty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FC2637-E54C-490B-A8EA-1D880D310585}" type="slidenum">
              <a:rPr lang="en-US" smtClean="0"/>
              <a:pPr/>
              <a:t>16</a:t>
            </a:fld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865177-25D5-4648-AE01-1FCFAAEF3FBD}" type="datetime1">
              <a:rPr lang="en-US" smtClean="0"/>
              <a:pPr/>
              <a:t>4/5/2018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E1825B-A905-4D99-910F-C34D8B7A9F3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E3E85-E199-464A-8E50-0836E8B3F3C4}" type="datetime1">
              <a:rPr lang="en-US" smtClean="0"/>
              <a:pPr/>
              <a:t>4/5/2018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E1825B-A905-4D99-910F-C34D8B7A9F3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AEDB28-661F-4AE7-8455-2246E914B1D3}" type="datetime1">
              <a:rPr lang="en-US" smtClean="0"/>
              <a:pPr/>
              <a:t>4/5/2018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E1825B-A905-4D99-910F-C34D8B7A9F3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EEC6BC-A4AA-4124-A229-51E3B97BCAA7}" type="datetime1">
              <a:rPr lang="en-US" smtClean="0"/>
              <a:pPr/>
              <a:t>4/5/2018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E1825B-A905-4D99-910F-C34D8B7A9F3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53393-A8F3-4F43-99C1-68DFACC89867}" type="datetime1">
              <a:rPr lang="en-US" smtClean="0"/>
              <a:pPr/>
              <a:t>4/5/2018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E1825B-A905-4D99-910F-C34D8B7A9F3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87B66-E3A3-4F5E-899F-F1A69D4CBA45}" type="datetime1">
              <a:rPr lang="en-US" smtClean="0"/>
              <a:pPr/>
              <a:t>4/5/2018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E1825B-A905-4D99-910F-C34D8B7A9F3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D27CD-CB6C-4FB5-B29D-89DB564C0052}" type="datetime1">
              <a:rPr lang="en-US" smtClean="0"/>
              <a:pPr/>
              <a:t>4/5/2018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E1825B-A905-4D99-910F-C34D8B7A9F3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5BFA4-2CED-459D-9CCF-A9ACF02A3FEB}" type="datetime1">
              <a:rPr lang="en-US" smtClean="0"/>
              <a:pPr/>
              <a:t>4/5/2018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E1825B-A905-4D99-910F-C34D8B7A9F3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0E96E7-A9AA-43CD-8A30-E9F39EA9C333}" type="datetime1">
              <a:rPr lang="en-US" smtClean="0"/>
              <a:pPr/>
              <a:t>4/5/2018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E1825B-A905-4D99-910F-C34D8B7A9F3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67556-B837-4DB0-8ACD-0CA4BC614A58}" type="datetime1">
              <a:rPr lang="en-US" smtClean="0"/>
              <a:pPr/>
              <a:t>4/5/2018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E1825B-A905-4D99-910F-C34D8B7A9F3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01175-8924-45A9-8E5F-195DA72B1123}" type="datetime1">
              <a:rPr lang="en-US" smtClean="0"/>
              <a:pPr/>
              <a:t>4/5/2018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E1825B-A905-4D99-910F-C34D8B7A9F3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539DBB-BEB2-45D8-96AA-9F5B05C40C0E}" type="datetime1">
              <a:rPr lang="en-US" smtClean="0"/>
              <a:pPr/>
              <a:t>4/5/2018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E1825B-A905-4D99-910F-C34D8B7A9F3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9.xml"/><Relationship Id="rId4" Type="http://schemas.openxmlformats.org/officeDocument/2006/relationships/chart" Target="../charts/chart8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1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Swoosh2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071" y="0"/>
            <a:ext cx="9133858" cy="6858000"/>
          </a:xfrm>
          <a:prstGeom prst="rect">
            <a:avLst/>
          </a:prstGeom>
        </p:spPr>
      </p:pic>
      <p:sp>
        <p:nvSpPr>
          <p:cNvPr id="13" name="Rectangle 12"/>
          <p:cNvSpPr/>
          <p:nvPr/>
        </p:nvSpPr>
        <p:spPr>
          <a:xfrm>
            <a:off x="228600" y="4277380"/>
            <a:ext cx="8686799" cy="523220"/>
          </a:xfrm>
          <a:prstGeom prst="rect">
            <a:avLst/>
          </a:prstGeom>
          <a:noFill/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r"/>
            <a:r>
              <a:rPr lang="en-US" sz="2800" b="1" cap="all" dirty="0" smtClean="0">
                <a:ln w="1905"/>
                <a:solidFill>
                  <a:schemeClr val="tx2">
                    <a:lumMod val="5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cs typeface="Arial" pitchFamily="34" charset="0"/>
              </a:rPr>
              <a:t>Ventura County transportation  Commission</a:t>
            </a:r>
            <a:endParaRPr lang="en-US" sz="2800" b="1" cap="all" spc="0" dirty="0">
              <a:ln w="1905"/>
              <a:solidFill>
                <a:schemeClr val="tx2">
                  <a:lumMod val="50000"/>
                </a:schemeClr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cs typeface="Arial" pitchFamily="34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6701332" y="5867400"/>
            <a:ext cx="2214068" cy="523220"/>
          </a:xfrm>
          <a:prstGeom prst="rect">
            <a:avLst/>
          </a:prstGeom>
          <a:noFill/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none" lIns="91440" tIns="45720" rIns="91440" bIns="45720">
            <a:spAutoFit/>
          </a:bodyPr>
          <a:lstStyle/>
          <a:p>
            <a:pPr algn="r"/>
            <a:r>
              <a:rPr lang="en-US" sz="2800" b="1" cap="all" dirty="0" smtClean="0">
                <a:ln w="1905"/>
                <a:solidFill>
                  <a:schemeClr val="tx2">
                    <a:lumMod val="5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+mj-lt"/>
              </a:rPr>
              <a:t>April 6,</a:t>
            </a:r>
            <a:r>
              <a:rPr lang="en-US" sz="2800" b="1" cap="all" spc="0" dirty="0" smtClean="0">
                <a:ln w="1905"/>
                <a:solidFill>
                  <a:schemeClr val="tx2">
                    <a:lumMod val="5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+mj-lt"/>
              </a:rPr>
              <a:t> 2018</a:t>
            </a:r>
            <a:endParaRPr lang="en-US" sz="2800" b="1" cap="all" spc="0" dirty="0">
              <a:ln w="1905"/>
              <a:solidFill>
                <a:schemeClr val="tx2">
                  <a:lumMod val="50000"/>
                </a:schemeClr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+mj-lt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28600" y="4876800"/>
            <a:ext cx="8686799" cy="523220"/>
          </a:xfrm>
          <a:prstGeom prst="rect">
            <a:avLst/>
          </a:prstGeom>
          <a:noFill/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r"/>
            <a:r>
              <a:rPr lang="en-US" sz="2800" b="1" cap="all" spc="0" dirty="0" smtClean="0">
                <a:ln w="1905"/>
                <a:solidFill>
                  <a:schemeClr val="tx2">
                    <a:lumMod val="5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+mj-lt"/>
              </a:rPr>
              <a:t>Fiscal year 2018/2019 draft budget</a:t>
            </a:r>
            <a:endParaRPr lang="en-US" sz="2800" b="1" cap="all" spc="0" dirty="0">
              <a:ln w="1905"/>
              <a:solidFill>
                <a:schemeClr val="tx2">
                  <a:lumMod val="50000"/>
                </a:schemeClr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+mj-lt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E1825B-A905-4D99-910F-C34D8B7A9F3A}" type="slidenum">
              <a:rPr lang="en-US" smtClean="0"/>
              <a:pPr/>
              <a:t>1</a:t>
            </a:fld>
            <a:endParaRPr lang="en-US" dirty="0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1000" y="978694"/>
            <a:ext cx="838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Pass Through – Regional Services – Core &amp; Countywide Services</a:t>
            </a:r>
            <a:endParaRPr lang="en-US" sz="24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Arial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057400" y="1588294"/>
            <a:ext cx="5105400" cy="12311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i="1" dirty="0" smtClean="0">
                <a:solidFill>
                  <a:schemeClr val="accent1">
                    <a:lumMod val="50000"/>
                  </a:schemeClr>
                </a:solidFill>
                <a:cs typeface="Arial" pitchFamily="34" charset="0"/>
              </a:rPr>
              <a:t>Pass Through – 50% of Budget at $35,000,882</a:t>
            </a:r>
          </a:p>
          <a:p>
            <a:pPr>
              <a:buFont typeface="Wingdings" pitchFamily="2" charset="2"/>
              <a:buChar char="v"/>
            </a:pPr>
            <a:endParaRPr lang="en-US" sz="1000" b="1" dirty="0" smtClean="0">
              <a:solidFill>
                <a:schemeClr val="accent1">
                  <a:lumMod val="50000"/>
                </a:schemeClr>
              </a:solidFill>
              <a:cs typeface="Arial" pitchFamily="34" charset="0"/>
            </a:endParaRPr>
          </a:p>
          <a:p>
            <a:pPr>
              <a:buFont typeface="Wingdings" pitchFamily="2" charset="2"/>
              <a:buChar char="v"/>
            </a:pP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  <a:cs typeface="Arial" pitchFamily="34" charset="0"/>
              </a:rPr>
              <a:t> TDA Administration – LTF Distribution</a:t>
            </a:r>
          </a:p>
          <a:p>
            <a:pPr>
              <a:buFont typeface="Wingdings" pitchFamily="2" charset="2"/>
              <a:buChar char="v"/>
            </a:pPr>
            <a:endParaRPr lang="en-US" sz="500" b="1" dirty="0" smtClean="0">
              <a:solidFill>
                <a:schemeClr val="accent1">
                  <a:lumMod val="50000"/>
                </a:schemeClr>
              </a:solidFill>
              <a:cs typeface="Arial" pitchFamily="34" charset="0"/>
            </a:endParaRPr>
          </a:p>
          <a:p>
            <a:pPr>
              <a:buFont typeface="Wingdings" pitchFamily="2" charset="2"/>
              <a:buChar char="v"/>
            </a:pP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  <a:cs typeface="Arial" pitchFamily="34" charset="0"/>
              </a:rPr>
              <a:t> Transit Grant Administration</a:t>
            </a:r>
            <a:endParaRPr lang="en-US" b="1" dirty="0">
              <a:solidFill>
                <a:schemeClr val="accent1">
                  <a:lumMod val="50000"/>
                </a:schemeClr>
              </a:solidFill>
              <a:cs typeface="Arial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E1825B-A905-4D99-910F-C34D8B7A9F3A}" type="slidenum">
              <a:rPr lang="en-US" b="1" smtClean="0">
                <a:solidFill>
                  <a:schemeClr val="tx1"/>
                </a:solidFill>
              </a:rPr>
              <a:pPr/>
              <a:t>10</a:t>
            </a:fld>
            <a:endParaRPr lang="en-US" b="1" dirty="0">
              <a:solidFill>
                <a:schemeClr val="tx1"/>
              </a:solidFill>
            </a:endParaRPr>
          </a:p>
        </p:txBody>
      </p:sp>
      <p:graphicFrame>
        <p:nvGraphicFramePr>
          <p:cNvPr id="6" name="Chart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46412751"/>
              </p:ext>
            </p:extLst>
          </p:nvPr>
        </p:nvGraphicFramePr>
        <p:xfrm>
          <a:off x="1695450" y="2438400"/>
          <a:ext cx="6534150" cy="391310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8" name="Chart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84878323"/>
              </p:ext>
            </p:extLst>
          </p:nvPr>
        </p:nvGraphicFramePr>
        <p:xfrm>
          <a:off x="1473993" y="2438400"/>
          <a:ext cx="6196013" cy="40147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600" y="1705213"/>
            <a:ext cx="5486400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i="1" dirty="0" smtClean="0">
                <a:solidFill>
                  <a:schemeClr val="accent1">
                    <a:lumMod val="50000"/>
                  </a:schemeClr>
                </a:solidFill>
                <a:cs typeface="Arial" pitchFamily="34" charset="0"/>
              </a:rPr>
              <a:t>Regional Services – 44% of Budget at $30,750,183</a:t>
            </a:r>
          </a:p>
          <a:p>
            <a:pPr>
              <a:buFont typeface="Wingdings" pitchFamily="2" charset="2"/>
              <a:buChar char="v"/>
            </a:pPr>
            <a:endParaRPr lang="en-US" sz="1000" b="1" dirty="0" smtClean="0">
              <a:solidFill>
                <a:schemeClr val="accent1">
                  <a:lumMod val="50000"/>
                </a:schemeClr>
              </a:solidFill>
              <a:cs typeface="Arial" pitchFamily="34" charset="0"/>
            </a:endParaRPr>
          </a:p>
          <a:p>
            <a:pPr>
              <a:buFont typeface="Wingdings" pitchFamily="2" charset="2"/>
              <a:buChar char="v"/>
            </a:pP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  <a:cs typeface="Arial" pitchFamily="34" charset="0"/>
              </a:rPr>
              <a:t>  Highway Project Management</a:t>
            </a:r>
          </a:p>
          <a:p>
            <a:pPr>
              <a:buFont typeface="Wingdings" pitchFamily="2" charset="2"/>
              <a:buChar char="v"/>
            </a:pPr>
            <a:r>
              <a:rPr lang="en-US" b="1" dirty="0">
                <a:solidFill>
                  <a:schemeClr val="accent1">
                    <a:lumMod val="50000"/>
                  </a:schemeClr>
                </a:solidFill>
                <a:cs typeface="Arial" pitchFamily="34" charset="0"/>
              </a:rPr>
              <a:t> 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  <a:cs typeface="Arial" pitchFamily="34" charset="0"/>
              </a:rPr>
              <a:t> LOSSAN &amp; Coast Rail Council </a:t>
            </a:r>
          </a:p>
          <a:p>
            <a:pPr>
              <a:buFont typeface="Wingdings" pitchFamily="2" charset="2"/>
              <a:buChar char="v"/>
            </a:pP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  <a:cs typeface="Arial" pitchFamily="34" charset="0"/>
              </a:rPr>
              <a:t>  Metrolink Commuter Rail</a:t>
            </a:r>
          </a:p>
          <a:p>
            <a:pPr>
              <a:buFont typeface="Wingdings" pitchFamily="2" charset="2"/>
              <a:buChar char="v"/>
            </a:pPr>
            <a:r>
              <a:rPr lang="en-US" b="1" dirty="0">
                <a:solidFill>
                  <a:schemeClr val="accent1">
                    <a:lumMod val="50000"/>
                  </a:schemeClr>
                </a:solidFill>
                <a:cs typeface="Arial" pitchFamily="34" charset="0"/>
              </a:rPr>
              <a:t>  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  <a:cs typeface="Arial" pitchFamily="34" charset="0"/>
              </a:rPr>
              <a:t>Regional Transit Information Center</a:t>
            </a:r>
          </a:p>
          <a:p>
            <a:pPr>
              <a:buFont typeface="Wingdings" pitchFamily="2" charset="2"/>
              <a:buChar char="v"/>
            </a:pP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  <a:cs typeface="Arial" pitchFamily="34" charset="0"/>
              </a:rPr>
              <a:t>  Regional Transit Technology</a:t>
            </a:r>
          </a:p>
          <a:p>
            <a:pPr>
              <a:buFont typeface="Wingdings" pitchFamily="2" charset="2"/>
              <a:buChar char="v"/>
            </a:pP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  <a:cs typeface="Arial" pitchFamily="34" charset="0"/>
              </a:rPr>
              <a:t>  Santa Paula Branch Line</a:t>
            </a:r>
          </a:p>
          <a:p>
            <a:pPr>
              <a:buFont typeface="Wingdings" pitchFamily="2" charset="2"/>
              <a:buChar char="v"/>
            </a:pP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  <a:cs typeface="Arial" pitchFamily="34" charset="0"/>
              </a:rPr>
              <a:t>  Senior &amp; Disabled Transportation Services</a:t>
            </a:r>
          </a:p>
          <a:p>
            <a:pPr>
              <a:buFont typeface="Wingdings" pitchFamily="2" charset="2"/>
              <a:buChar char="v"/>
            </a:pP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  <a:cs typeface="Arial" pitchFamily="34" charset="0"/>
              </a:rPr>
              <a:t>  SpeedInfo Highway Speed Sensors</a:t>
            </a:r>
          </a:p>
          <a:p>
            <a:pPr>
              <a:buFont typeface="Wingdings" pitchFamily="2" charset="2"/>
              <a:buChar char="v"/>
            </a:pPr>
            <a:r>
              <a:rPr lang="en-US" b="1" dirty="0">
                <a:solidFill>
                  <a:schemeClr val="accent1">
                    <a:lumMod val="50000"/>
                  </a:schemeClr>
                </a:solidFill>
                <a:cs typeface="Arial" pitchFamily="34" charset="0"/>
              </a:rPr>
              <a:t> 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  <a:cs typeface="Arial" pitchFamily="34" charset="0"/>
              </a:rPr>
              <a:t> Valley Express</a:t>
            </a:r>
          </a:p>
          <a:p>
            <a:pPr>
              <a:buFont typeface="Wingdings" pitchFamily="2" charset="2"/>
              <a:buChar char="v"/>
            </a:pPr>
            <a:r>
              <a:rPr lang="en-US" b="1" dirty="0">
                <a:solidFill>
                  <a:schemeClr val="accent1">
                    <a:lumMod val="50000"/>
                  </a:schemeClr>
                </a:solidFill>
                <a:cs typeface="Arial" pitchFamily="34" charset="0"/>
              </a:rPr>
              <a:t> 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  <a:cs typeface="Arial" pitchFamily="34" charset="0"/>
              </a:rPr>
              <a:t> VCTC Intercity Services</a:t>
            </a:r>
          </a:p>
        </p:txBody>
      </p:sp>
      <p:graphicFrame>
        <p:nvGraphicFramePr>
          <p:cNvPr id="8" name="Chart 7"/>
          <p:cNvGraphicFramePr/>
          <p:nvPr>
            <p:extLst>
              <p:ext uri="{D42A27DB-BD31-4B8C-83A1-F6EECF244321}">
                <p14:modId xmlns:p14="http://schemas.microsoft.com/office/powerpoint/2010/main" val="941042155"/>
              </p:ext>
            </p:extLst>
          </p:nvPr>
        </p:nvGraphicFramePr>
        <p:xfrm>
          <a:off x="1676400" y="2870894"/>
          <a:ext cx="7467600" cy="45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381000" y="914400"/>
            <a:ext cx="838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Pass Through – Regional Services – Core &amp; Countywide Services</a:t>
            </a:r>
            <a:endParaRPr lang="en-US" sz="24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Arial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E1825B-A905-4D99-910F-C34D8B7A9F3A}" type="slidenum">
              <a:rPr lang="en-US" b="1" smtClean="0">
                <a:solidFill>
                  <a:schemeClr val="tx1"/>
                </a:solidFill>
              </a:rPr>
              <a:pPr/>
              <a:t>11</a:t>
            </a:fld>
            <a:endParaRPr lang="en-US" b="1" dirty="0">
              <a:solidFill>
                <a:schemeClr val="tx1"/>
              </a:solidFill>
            </a:endParaRPr>
          </a:p>
        </p:txBody>
      </p:sp>
      <p:graphicFrame>
        <p:nvGraphicFramePr>
          <p:cNvPr id="10" name="Chart 9"/>
          <p:cNvGraphicFramePr/>
          <p:nvPr>
            <p:extLst>
              <p:ext uri="{D42A27DB-BD31-4B8C-83A1-F6EECF244321}">
                <p14:modId xmlns:p14="http://schemas.microsoft.com/office/powerpoint/2010/main" val="2855589217"/>
              </p:ext>
            </p:extLst>
          </p:nvPr>
        </p:nvGraphicFramePr>
        <p:xfrm>
          <a:off x="1676400" y="2895600"/>
          <a:ext cx="7467600" cy="45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1" name="Chart 10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26561876"/>
              </p:ext>
            </p:extLst>
          </p:nvPr>
        </p:nvGraphicFramePr>
        <p:xfrm>
          <a:off x="3733800" y="2438400"/>
          <a:ext cx="5791200" cy="3429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4324" y="1447800"/>
            <a:ext cx="6696076" cy="40010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i="1" dirty="0" smtClean="0">
                <a:solidFill>
                  <a:schemeClr val="accent1">
                    <a:lumMod val="50000"/>
                  </a:schemeClr>
                </a:solidFill>
                <a:cs typeface="Arial" pitchFamily="34" charset="0"/>
              </a:rPr>
              <a:t>Core &amp; Countywide Services – 6% of Budget at $4,575,900</a:t>
            </a:r>
          </a:p>
          <a:p>
            <a:pPr>
              <a:buFont typeface="Wingdings" pitchFamily="2" charset="2"/>
              <a:buChar char="v"/>
            </a:pPr>
            <a:endParaRPr lang="en-US" b="1" dirty="0" smtClean="0">
              <a:solidFill>
                <a:schemeClr val="accent1">
                  <a:lumMod val="50000"/>
                </a:schemeClr>
              </a:solidFill>
              <a:cs typeface="Arial" pitchFamily="34" charset="0"/>
            </a:endParaRPr>
          </a:p>
          <a:p>
            <a:pPr>
              <a:buFont typeface="Wingdings" pitchFamily="2" charset="2"/>
              <a:buChar char="v"/>
            </a:pPr>
            <a:r>
              <a:rPr lang="en-US" b="1" dirty="0">
                <a:solidFill>
                  <a:schemeClr val="accent1">
                    <a:lumMod val="50000"/>
                  </a:schemeClr>
                </a:solidFill>
                <a:cs typeface="Arial" pitchFamily="34" charset="0"/>
              </a:rPr>
              <a:t> 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  <a:cs typeface="Arial" pitchFamily="34" charset="0"/>
              </a:rPr>
              <a:t> Airport Land Use Commission</a:t>
            </a:r>
          </a:p>
          <a:p>
            <a:pPr>
              <a:buFont typeface="Wingdings" pitchFamily="2" charset="2"/>
              <a:buChar char="v"/>
            </a:pP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  <a:cs typeface="Arial" pitchFamily="34" charset="0"/>
              </a:rPr>
              <a:t>  Callbox System</a:t>
            </a:r>
            <a:endParaRPr lang="en-US" b="1" dirty="0" smtClean="0">
              <a:solidFill>
                <a:srgbClr val="FF0000"/>
              </a:solidFill>
              <a:cs typeface="Arial" pitchFamily="34" charset="0"/>
            </a:endParaRPr>
          </a:p>
          <a:p>
            <a:pPr>
              <a:buFont typeface="Wingdings" pitchFamily="2" charset="2"/>
              <a:buChar char="v"/>
            </a:pP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  <a:cs typeface="Arial" pitchFamily="34" charset="0"/>
              </a:rPr>
              <a:t>  Community Outreach</a:t>
            </a:r>
          </a:p>
          <a:p>
            <a:pPr>
              <a:buFont typeface="Wingdings" pitchFamily="2" charset="2"/>
              <a:buChar char="v"/>
            </a:pP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  <a:cs typeface="Arial" pitchFamily="34" charset="0"/>
              </a:rPr>
              <a:t>  Freight Movement</a:t>
            </a:r>
          </a:p>
          <a:p>
            <a:pPr>
              <a:buFont typeface="Wingdings" pitchFamily="2" charset="2"/>
              <a:buChar char="v"/>
            </a:pP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  <a:cs typeface="Arial" pitchFamily="34" charset="0"/>
              </a:rPr>
              <a:t>  Management &amp; Administration</a:t>
            </a:r>
          </a:p>
          <a:p>
            <a:pPr>
              <a:buFont typeface="Wingdings" pitchFamily="2" charset="2"/>
              <a:buChar char="v"/>
            </a:pPr>
            <a:r>
              <a:rPr lang="en-US" b="1" dirty="0">
                <a:solidFill>
                  <a:schemeClr val="accent1">
                    <a:lumMod val="50000"/>
                  </a:schemeClr>
                </a:solidFill>
                <a:cs typeface="Arial" pitchFamily="34" charset="0"/>
              </a:rPr>
              <a:t>  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  <a:cs typeface="Arial" pitchFamily="34" charset="0"/>
              </a:rPr>
              <a:t>Regional Transit Planning</a:t>
            </a:r>
          </a:p>
          <a:p>
            <a:pPr>
              <a:buFont typeface="Wingdings" pitchFamily="2" charset="2"/>
              <a:buChar char="v"/>
            </a:pP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  <a:cs typeface="Arial" pitchFamily="34" charset="0"/>
              </a:rPr>
              <a:t>  Regional Transportation Planning</a:t>
            </a:r>
          </a:p>
          <a:p>
            <a:pPr>
              <a:buFont typeface="Wingdings" pitchFamily="2" charset="2"/>
              <a:buChar char="v"/>
            </a:pP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  <a:cs typeface="Arial" pitchFamily="34" charset="0"/>
              </a:rPr>
              <a:t>  Rideshare Programs</a:t>
            </a:r>
          </a:p>
          <a:p>
            <a:pPr>
              <a:buFont typeface="Wingdings" pitchFamily="2" charset="2"/>
              <a:buChar char="v"/>
            </a:pP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  <a:cs typeface="Arial" pitchFamily="34" charset="0"/>
              </a:rPr>
              <a:t>  State and Federal </a:t>
            </a:r>
            <a:r>
              <a:rPr lang="en-US" b="1" dirty="0">
                <a:solidFill>
                  <a:schemeClr val="accent1">
                    <a:lumMod val="50000"/>
                  </a:schemeClr>
                </a:solidFill>
                <a:cs typeface="Arial" pitchFamily="34" charset="0"/>
              </a:rPr>
              <a:t>Governmental Relations</a:t>
            </a:r>
          </a:p>
          <a:p>
            <a:pPr>
              <a:buFont typeface="Wingdings" pitchFamily="2" charset="2"/>
              <a:buChar char="v"/>
            </a:pPr>
            <a:r>
              <a:rPr lang="en-US" b="1" dirty="0">
                <a:solidFill>
                  <a:schemeClr val="accent1">
                    <a:lumMod val="50000"/>
                  </a:schemeClr>
                </a:solidFill>
                <a:cs typeface="Arial" pitchFamily="34" charset="0"/>
              </a:rPr>
              <a:t>  TDA Administration</a:t>
            </a:r>
          </a:p>
          <a:p>
            <a:pPr>
              <a:buFont typeface="Wingdings" pitchFamily="2" charset="2"/>
              <a:buChar char="v"/>
            </a:pP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  <a:cs typeface="Arial" pitchFamily="34" charset="0"/>
              </a:rPr>
              <a:t>  Transit Grant Administration</a:t>
            </a:r>
          </a:p>
          <a:p>
            <a:pPr>
              <a:buFont typeface="Wingdings" pitchFamily="2" charset="2"/>
              <a:buChar char="v"/>
            </a:pP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  <a:cs typeface="Arial" pitchFamily="34" charset="0"/>
              </a:rPr>
              <a:t>  Transportation Programming  and Monitoring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81000" y="838200"/>
            <a:ext cx="838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Pass Through – Regional Services – Core &amp; Countywide Services</a:t>
            </a:r>
            <a:endParaRPr lang="en-US" sz="24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Arial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E1825B-A905-4D99-910F-C34D8B7A9F3A}" type="slidenum">
              <a:rPr lang="en-US" b="1" smtClean="0">
                <a:solidFill>
                  <a:schemeClr val="tx1"/>
                </a:solidFill>
              </a:rPr>
              <a:pPr/>
              <a:t>12</a:t>
            </a:fld>
            <a:endParaRPr lang="en-US" b="1" dirty="0">
              <a:solidFill>
                <a:schemeClr val="tx1"/>
              </a:solidFill>
            </a:endParaRPr>
          </a:p>
        </p:txBody>
      </p:sp>
      <p:graphicFrame>
        <p:nvGraphicFramePr>
          <p:cNvPr id="8" name="Chart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03244901"/>
              </p:ext>
            </p:extLst>
          </p:nvPr>
        </p:nvGraphicFramePr>
        <p:xfrm>
          <a:off x="4107657" y="2362200"/>
          <a:ext cx="5481638" cy="381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52600" y="609600"/>
            <a:ext cx="5562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Budgeted Expenditures by Program</a:t>
            </a:r>
            <a:endParaRPr lang="en-US" sz="24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Arial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0" y="5562600"/>
            <a:ext cx="9144000" cy="1295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31817482"/>
              </p:ext>
            </p:extLst>
          </p:nvPr>
        </p:nvGraphicFramePr>
        <p:xfrm>
          <a:off x="609600" y="4267200"/>
          <a:ext cx="7981949" cy="2057400"/>
        </p:xfrm>
        <a:graphic>
          <a:graphicData uri="http://schemas.openxmlformats.org/drawingml/2006/table">
            <a:tbl>
              <a:tblPr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tblPr>
              <a:tblGrid>
                <a:gridCol w="3109928"/>
                <a:gridCol w="1375200"/>
                <a:gridCol w="1375200"/>
                <a:gridCol w="1317674"/>
                <a:gridCol w="803947"/>
              </a:tblGrid>
              <a:tr h="61722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914400" algn="l"/>
                        </a:tabLst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+mn-lt"/>
                          <a:ea typeface="Times New Roman"/>
                        </a:rPr>
                        <a:t>Program Budget </a:t>
                      </a:r>
                      <a:r>
                        <a:rPr lang="en-US" sz="1200" b="1" dirty="0" smtClean="0">
                          <a:solidFill>
                            <a:srgbClr val="FFFFFF"/>
                          </a:solidFill>
                          <a:latin typeface="+mn-lt"/>
                          <a:ea typeface="Times New Roman"/>
                        </a:rPr>
                        <a:t>Categories</a:t>
                      </a:r>
                      <a:endParaRPr lang="en-US" sz="1200" dirty="0"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365F9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914400" algn="l"/>
                        </a:tabLst>
                      </a:pPr>
                      <a:r>
                        <a:rPr lang="en-US" sz="1200" b="1" kern="1200" dirty="0">
                          <a:solidFill>
                            <a:srgbClr val="FFFFFF"/>
                          </a:solidFill>
                          <a:latin typeface="+mn-lt"/>
                          <a:ea typeface="Times New Roman"/>
                          <a:cs typeface="+mn-cs"/>
                        </a:rPr>
                        <a:t>Fiscal Year </a:t>
                      </a:r>
                      <a:r>
                        <a:rPr lang="en-US" sz="1200" b="1" kern="1200" dirty="0" smtClean="0">
                          <a:solidFill>
                            <a:srgbClr val="FFFFFF"/>
                          </a:solidFill>
                          <a:latin typeface="+mn-lt"/>
                          <a:ea typeface="Times New Roman"/>
                          <a:cs typeface="+mn-cs"/>
                        </a:rPr>
                        <a:t>2016/2017 </a:t>
                      </a:r>
                      <a:endParaRPr lang="en-US" sz="1200" b="1" kern="1200" dirty="0">
                        <a:solidFill>
                          <a:srgbClr val="FFFFFF"/>
                        </a:solidFill>
                        <a:latin typeface="+mn-lt"/>
                        <a:ea typeface="Times New Roman"/>
                        <a:cs typeface="+mn-cs"/>
                      </a:endParaRPr>
                    </a:p>
                    <a:p>
                      <a:pPr marL="0" marR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914400" algn="l"/>
                        </a:tabLst>
                      </a:pPr>
                      <a:r>
                        <a:rPr lang="en-US" sz="1200" b="1" kern="1200" dirty="0">
                          <a:solidFill>
                            <a:srgbClr val="FFFFFF"/>
                          </a:solidFill>
                          <a:latin typeface="+mn-lt"/>
                          <a:ea typeface="Times New Roman"/>
                          <a:cs typeface="+mn-cs"/>
                        </a:rPr>
                        <a:t>Actual</a:t>
                      </a:r>
                    </a:p>
                  </a:txBody>
                  <a:tcPr marL="68048" marR="68048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365F9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914400" algn="l"/>
                        </a:tabLst>
                      </a:pPr>
                      <a:r>
                        <a:rPr lang="en-US" sz="1200" b="1" kern="1200" dirty="0">
                          <a:solidFill>
                            <a:srgbClr val="FFFFFF"/>
                          </a:solidFill>
                          <a:latin typeface="+mn-lt"/>
                          <a:ea typeface="Times New Roman"/>
                          <a:cs typeface="+mn-cs"/>
                        </a:rPr>
                        <a:t>Fiscal Year </a:t>
                      </a:r>
                      <a:r>
                        <a:rPr lang="en-US" sz="1200" b="1" kern="1200" dirty="0" smtClean="0">
                          <a:solidFill>
                            <a:srgbClr val="FFFFFF"/>
                          </a:solidFill>
                          <a:latin typeface="+mn-lt"/>
                          <a:ea typeface="Times New Roman"/>
                          <a:cs typeface="+mn-cs"/>
                        </a:rPr>
                        <a:t>2017/2018</a:t>
                      </a:r>
                      <a:endParaRPr lang="en-US" sz="1200" b="1" kern="1200" dirty="0">
                        <a:solidFill>
                          <a:srgbClr val="FFFFFF"/>
                        </a:solidFill>
                        <a:latin typeface="+mn-lt"/>
                        <a:ea typeface="Times New Roman"/>
                        <a:cs typeface="+mn-cs"/>
                      </a:endParaRPr>
                    </a:p>
                    <a:p>
                      <a:pPr marL="0" marR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914400" algn="l"/>
                        </a:tabLst>
                      </a:pPr>
                      <a:r>
                        <a:rPr lang="en-US" sz="1200" b="1" kern="1200" dirty="0">
                          <a:solidFill>
                            <a:srgbClr val="FFFFFF"/>
                          </a:solidFill>
                          <a:latin typeface="+mn-lt"/>
                          <a:ea typeface="Times New Roman"/>
                          <a:cs typeface="+mn-cs"/>
                        </a:rPr>
                        <a:t>Budget</a:t>
                      </a:r>
                    </a:p>
                  </a:txBody>
                  <a:tcPr marL="68048" marR="68048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365F9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914400" algn="l"/>
                        </a:tabLst>
                      </a:pPr>
                      <a:r>
                        <a:rPr lang="en-US" sz="1200" b="1" kern="1200" dirty="0">
                          <a:solidFill>
                            <a:srgbClr val="FFFFFF"/>
                          </a:solidFill>
                          <a:latin typeface="+mn-lt"/>
                          <a:ea typeface="Times New Roman"/>
                          <a:cs typeface="+mn-cs"/>
                        </a:rPr>
                        <a:t>Fiscal Year </a:t>
                      </a:r>
                      <a:r>
                        <a:rPr lang="en-US" sz="1200" b="1" kern="1200" dirty="0" smtClean="0">
                          <a:solidFill>
                            <a:srgbClr val="FFFFFF"/>
                          </a:solidFill>
                          <a:latin typeface="+mn-lt"/>
                          <a:ea typeface="Times New Roman"/>
                          <a:cs typeface="+mn-cs"/>
                        </a:rPr>
                        <a:t>2018/2019</a:t>
                      </a:r>
                      <a:endParaRPr lang="en-US" sz="1200" b="1" kern="1200" dirty="0">
                        <a:solidFill>
                          <a:srgbClr val="FFFFFF"/>
                        </a:solidFill>
                        <a:latin typeface="+mn-lt"/>
                        <a:ea typeface="Times New Roman"/>
                        <a:cs typeface="+mn-cs"/>
                      </a:endParaRPr>
                    </a:p>
                    <a:p>
                      <a:pPr marL="0" marR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914400" algn="l"/>
                        </a:tabLst>
                      </a:pPr>
                      <a:r>
                        <a:rPr lang="en-US" sz="1200" b="1" kern="1200" dirty="0">
                          <a:solidFill>
                            <a:srgbClr val="FFFFFF"/>
                          </a:solidFill>
                          <a:latin typeface="+mn-lt"/>
                          <a:ea typeface="Times New Roman"/>
                          <a:cs typeface="+mn-cs"/>
                        </a:rPr>
                        <a:t>Budget</a:t>
                      </a:r>
                    </a:p>
                  </a:txBody>
                  <a:tcPr marL="68048" marR="68048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365F9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914400" algn="l"/>
                        </a:tabLst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+mn-lt"/>
                          <a:ea typeface="Times New Roman"/>
                        </a:rPr>
                        <a:t>% of Change </a:t>
                      </a:r>
                      <a:endParaRPr lang="en-US" sz="1200" dirty="0"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365F91"/>
                    </a:solidFill>
                  </a:tcPr>
                </a:tc>
              </a:tr>
              <a:tr h="20574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914400" algn="l"/>
                          <a:tab pos="1819275" algn="l"/>
                        </a:tabLst>
                      </a:pPr>
                      <a:r>
                        <a:rPr lang="en-US" sz="1200" b="1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Arial" panose="020B0604020202020204" pitchFamily="34" charset="0"/>
                        </a:rPr>
                        <a:t>Transit and Transportation</a:t>
                      </a:r>
                      <a:endParaRPr lang="en-US" sz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 defTabSz="914400" rtl="0" eaLnBrk="1" fontAlgn="b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914400" algn="l"/>
                          <a:tab pos="1819275" algn="l"/>
                        </a:tabLst>
                      </a:pPr>
                      <a:r>
                        <a:rPr lang="en-US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Arial" panose="020B0604020202020204" pitchFamily="34" charset="0"/>
                        </a:rPr>
                        <a:t>       </a:t>
                      </a:r>
                      <a:r>
                        <a:rPr lang="en-US" sz="12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Arial" panose="020B0604020202020204" pitchFamily="34" charset="0"/>
                        </a:rPr>
                        <a:t>$15,238,349 </a:t>
                      </a:r>
                      <a:endParaRPr lang="en-US" sz="12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 defTabSz="914400" rtl="0" eaLnBrk="1" fontAlgn="b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914400" algn="l"/>
                          <a:tab pos="1819275" algn="l"/>
                        </a:tabLst>
                      </a:pPr>
                      <a:r>
                        <a:rPr lang="en-US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Arial" panose="020B0604020202020204" pitchFamily="34" charset="0"/>
                        </a:rPr>
                        <a:t>       </a:t>
                      </a:r>
                      <a:r>
                        <a:rPr lang="en-US" sz="12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Arial" panose="020B0604020202020204" pitchFamily="34" charset="0"/>
                        </a:rPr>
                        <a:t>$22,099,250 </a:t>
                      </a:r>
                      <a:endParaRPr lang="en-US" sz="12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 defTabSz="914400" rtl="0" eaLnBrk="1" fontAlgn="b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914400" algn="l"/>
                          <a:tab pos="1819275" algn="l"/>
                        </a:tabLst>
                      </a:pPr>
                      <a:r>
                        <a:rPr lang="en-US" sz="12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Arial" panose="020B0604020202020204" pitchFamily="34" charset="0"/>
                        </a:rPr>
                        <a:t>        </a:t>
                      </a:r>
                      <a:r>
                        <a:rPr lang="en-US" sz="12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Arial" panose="020B0604020202020204" pitchFamily="34" charset="0"/>
                        </a:rPr>
                        <a:t>$20,089,400 </a:t>
                      </a:r>
                      <a:endParaRPr lang="en-US" sz="12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 defTabSz="914400" rtl="0" eaLnBrk="1" fontAlgn="b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914400" algn="l"/>
                          <a:tab pos="1819275" algn="l"/>
                        </a:tabLst>
                      </a:pPr>
                      <a:r>
                        <a:rPr lang="en-US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Arial" panose="020B0604020202020204" pitchFamily="34" charset="0"/>
                        </a:rPr>
                        <a:t>-9.1%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20574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914400" algn="l"/>
                          <a:tab pos="1819275" algn="l"/>
                        </a:tabLst>
                      </a:pPr>
                      <a:r>
                        <a:rPr lang="en-US" sz="1200" b="1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Arial" panose="020B0604020202020204" pitchFamily="34" charset="0"/>
                        </a:rPr>
                        <a:t>Highway</a:t>
                      </a:r>
                      <a:endParaRPr lang="en-US" sz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 defTabSz="914400" rtl="0" eaLnBrk="1" fontAlgn="b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914400" algn="l"/>
                          <a:tab pos="1819275" algn="l"/>
                        </a:tabLst>
                      </a:pPr>
                      <a:r>
                        <a:rPr lang="en-US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Arial" panose="020B0604020202020204" pitchFamily="34" charset="0"/>
                        </a:rPr>
                        <a:t>             497,394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 defTabSz="914400" rtl="0" eaLnBrk="1" fontAlgn="b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914400" algn="l"/>
                          <a:tab pos="1819275" algn="l"/>
                        </a:tabLst>
                      </a:pPr>
                      <a:r>
                        <a:rPr lang="en-US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Arial" panose="020B0604020202020204" pitchFamily="34" charset="0"/>
                        </a:rPr>
                        <a:t>           1,605,100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 defTabSz="914400" rtl="0" eaLnBrk="1" fontAlgn="b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914400" algn="l"/>
                          <a:tab pos="1819275" algn="l"/>
                        </a:tabLst>
                      </a:pPr>
                      <a:r>
                        <a:rPr lang="en-US" sz="12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Arial" panose="020B0604020202020204" pitchFamily="34" charset="0"/>
                        </a:rPr>
                        <a:t>          5,373,200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 defTabSz="914400" rtl="0" eaLnBrk="1" fontAlgn="b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914400" algn="l"/>
                          <a:tab pos="1819275" algn="l"/>
                        </a:tabLst>
                      </a:pPr>
                      <a:r>
                        <a:rPr lang="en-US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Arial" panose="020B0604020202020204" pitchFamily="34" charset="0"/>
                        </a:rPr>
                        <a:t>234.8%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20574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914400" algn="l"/>
                          <a:tab pos="1819275" algn="l"/>
                        </a:tabLst>
                      </a:pPr>
                      <a:r>
                        <a:rPr lang="en-US" sz="1200" b="1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Arial" panose="020B0604020202020204" pitchFamily="34" charset="0"/>
                        </a:rPr>
                        <a:t>Rail</a:t>
                      </a:r>
                      <a:endParaRPr lang="en-US" sz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 defTabSz="914400" rtl="0" eaLnBrk="1" fontAlgn="b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914400" algn="l"/>
                          <a:tab pos="1819275" algn="l"/>
                        </a:tabLst>
                      </a:pPr>
                      <a:r>
                        <a:rPr lang="en-US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Arial" panose="020B0604020202020204" pitchFamily="34" charset="0"/>
                        </a:rPr>
                        <a:t>          6,202,886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 defTabSz="914400" rtl="0" eaLnBrk="1" fontAlgn="b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914400" algn="l"/>
                          <a:tab pos="1819275" algn="l"/>
                        </a:tabLst>
                      </a:pPr>
                      <a:r>
                        <a:rPr lang="en-US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Arial" panose="020B0604020202020204" pitchFamily="34" charset="0"/>
                        </a:rPr>
                        <a:t>           6,310,984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 defTabSz="914400" rtl="0" eaLnBrk="1" fontAlgn="b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914400" algn="l"/>
                          <a:tab pos="1819275" algn="l"/>
                        </a:tabLst>
                      </a:pPr>
                      <a:r>
                        <a:rPr lang="en-US" sz="12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Arial" panose="020B0604020202020204" pitchFamily="34" charset="0"/>
                        </a:rPr>
                        <a:t>        10,023,683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 defTabSz="914400" rtl="0" eaLnBrk="1" fontAlgn="b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914400" algn="l"/>
                          <a:tab pos="1819275" algn="l"/>
                        </a:tabLst>
                      </a:pPr>
                      <a:r>
                        <a:rPr lang="en-US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Arial" panose="020B0604020202020204" pitchFamily="34" charset="0"/>
                        </a:rPr>
                        <a:t>58.8%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20574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914400" algn="l"/>
                          <a:tab pos="1819275" algn="l"/>
                        </a:tabLst>
                      </a:pPr>
                      <a:r>
                        <a:rPr lang="en-US" sz="1200" b="1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Arial" panose="020B0604020202020204" pitchFamily="34" charset="0"/>
                        </a:rPr>
                        <a:t>Commuter Assistance</a:t>
                      </a:r>
                      <a:endParaRPr lang="en-US" sz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 defTabSz="914400" rtl="0" eaLnBrk="1" fontAlgn="b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914400" algn="l"/>
                          <a:tab pos="1819275" algn="l"/>
                        </a:tabLst>
                      </a:pPr>
                      <a:r>
                        <a:rPr lang="en-US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Arial" panose="020B0604020202020204" pitchFamily="34" charset="0"/>
                        </a:rPr>
                        <a:t>             478,290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 defTabSz="914400" rtl="0" eaLnBrk="1" fontAlgn="b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914400" algn="l"/>
                          <a:tab pos="1819275" algn="l"/>
                        </a:tabLst>
                      </a:pPr>
                      <a:r>
                        <a:rPr lang="en-US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Arial" panose="020B0604020202020204" pitchFamily="34" charset="0"/>
                        </a:rPr>
                        <a:t>              691,400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 defTabSz="914400" rtl="0" eaLnBrk="1" fontAlgn="b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914400" algn="l"/>
                          <a:tab pos="1819275" algn="l"/>
                        </a:tabLst>
                      </a:pPr>
                      <a:r>
                        <a:rPr lang="en-US" sz="12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Arial" panose="020B0604020202020204" pitchFamily="34" charset="0"/>
                        </a:rPr>
                        <a:t>              539,800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 defTabSz="914400" rtl="0" eaLnBrk="1" fontAlgn="b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914400" algn="l"/>
                          <a:tab pos="1819275" algn="l"/>
                        </a:tabLst>
                      </a:pPr>
                      <a:r>
                        <a:rPr lang="en-US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Arial" panose="020B0604020202020204" pitchFamily="34" charset="0"/>
                        </a:rPr>
                        <a:t>-21.9%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20574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914400" algn="l"/>
                          <a:tab pos="1819275" algn="l"/>
                        </a:tabLst>
                      </a:pPr>
                      <a:r>
                        <a:rPr lang="en-US" sz="1200" b="1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Arial" panose="020B0604020202020204" pitchFamily="34" charset="0"/>
                        </a:rPr>
                        <a:t>Planning and Programming</a:t>
                      </a:r>
                      <a:endParaRPr lang="en-US" sz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 defTabSz="914400" rtl="0" eaLnBrk="1" fontAlgn="b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914400" algn="l"/>
                          <a:tab pos="1819275" algn="l"/>
                        </a:tabLst>
                      </a:pPr>
                      <a:r>
                        <a:rPr lang="en-US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Arial" panose="020B0604020202020204" pitchFamily="34" charset="0"/>
                        </a:rPr>
                        <a:t>       31,686,170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 defTabSz="914400" rtl="0" eaLnBrk="1" fontAlgn="b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914400" algn="l"/>
                          <a:tab pos="1819275" algn="l"/>
                        </a:tabLst>
                      </a:pPr>
                      <a:r>
                        <a:rPr lang="en-US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Arial" panose="020B0604020202020204" pitchFamily="34" charset="0"/>
                        </a:rPr>
                        <a:t>        32,558,632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 defTabSz="914400" rtl="0" eaLnBrk="1" fontAlgn="b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914400" algn="l"/>
                          <a:tab pos="1819275" algn="l"/>
                        </a:tabLst>
                      </a:pPr>
                      <a:r>
                        <a:rPr lang="en-US" sz="12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Arial" panose="020B0604020202020204" pitchFamily="34" charset="0"/>
                        </a:rPr>
                        <a:t>        33,180,182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 defTabSz="914400" rtl="0" eaLnBrk="1" fontAlgn="b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914400" algn="l"/>
                          <a:tab pos="1819275" algn="l"/>
                        </a:tabLst>
                      </a:pPr>
                      <a:r>
                        <a:rPr lang="en-US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Arial" panose="020B0604020202020204" pitchFamily="34" charset="0"/>
                        </a:rPr>
                        <a:t>1.9%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20574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914400" algn="l"/>
                          <a:tab pos="1819275" algn="l"/>
                        </a:tabLst>
                      </a:pPr>
                      <a:r>
                        <a:rPr lang="en-US" sz="1200" b="1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Arial" panose="020B0604020202020204" pitchFamily="34" charset="0"/>
                        </a:rPr>
                        <a:t>General Government</a:t>
                      </a:r>
                      <a:endParaRPr lang="en-US" sz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 defTabSz="914400" rtl="0" eaLnBrk="1" fontAlgn="b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914400" algn="l"/>
                          <a:tab pos="1819275" algn="l"/>
                        </a:tabLst>
                      </a:pPr>
                      <a:r>
                        <a:rPr lang="en-US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Arial" panose="020B0604020202020204" pitchFamily="34" charset="0"/>
                        </a:rPr>
                        <a:t>          1,320,673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 defTabSz="914400" rtl="0" eaLnBrk="1" fontAlgn="b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914400" algn="l"/>
                          <a:tab pos="1819275" algn="l"/>
                        </a:tabLst>
                      </a:pPr>
                      <a:r>
                        <a:rPr lang="en-US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Arial" panose="020B0604020202020204" pitchFamily="34" charset="0"/>
                        </a:rPr>
                        <a:t>           5,173,001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 defTabSz="914400" rtl="0" eaLnBrk="1" fontAlgn="b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914400" algn="l"/>
                          <a:tab pos="1819275" algn="l"/>
                        </a:tabLst>
                      </a:pPr>
                      <a:r>
                        <a:rPr lang="en-US" sz="12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Arial" panose="020B0604020202020204" pitchFamily="34" charset="0"/>
                        </a:rPr>
                        <a:t>          1,120,700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 defTabSz="914400" rtl="0" eaLnBrk="1" fontAlgn="b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914400" algn="l"/>
                          <a:tab pos="1819275" algn="l"/>
                        </a:tabLst>
                      </a:pPr>
                      <a:r>
                        <a:rPr lang="en-US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Arial" panose="020B0604020202020204" pitchFamily="34" charset="0"/>
                        </a:rPr>
                        <a:t>-78.3%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20574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914400" algn="l"/>
                          <a:tab pos="1819275" algn="l"/>
                        </a:tabLst>
                      </a:pPr>
                      <a:r>
                        <a:rPr lang="en-US" sz="1200" b="1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Arial" panose="020B0604020202020204" pitchFamily="34" charset="0"/>
                        </a:rPr>
                        <a:t>Total Program Budget</a:t>
                      </a:r>
                      <a:endParaRPr lang="en-US" sz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 defTabSz="914400" rtl="0" eaLnBrk="1" fontAlgn="b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914400" algn="l"/>
                          <a:tab pos="1819275" algn="l"/>
                        </a:tabLst>
                      </a:pPr>
                      <a:r>
                        <a:rPr lang="en-US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Arial" panose="020B0604020202020204" pitchFamily="34" charset="0"/>
                        </a:rPr>
                        <a:t>       </a:t>
                      </a:r>
                      <a:r>
                        <a:rPr lang="en-US" sz="12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Arial" panose="020B0604020202020204" pitchFamily="34" charset="0"/>
                        </a:rPr>
                        <a:t>$55,423,762 </a:t>
                      </a:r>
                      <a:endParaRPr lang="en-US" sz="12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 defTabSz="914400" rtl="0" eaLnBrk="1" fontAlgn="b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914400" algn="l"/>
                          <a:tab pos="1819275" algn="l"/>
                        </a:tabLst>
                      </a:pPr>
                      <a:r>
                        <a:rPr lang="en-US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Arial" panose="020B0604020202020204" pitchFamily="34" charset="0"/>
                        </a:rPr>
                        <a:t>        </a:t>
                      </a:r>
                      <a:r>
                        <a:rPr lang="en-US" sz="12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Arial" panose="020B0604020202020204" pitchFamily="34" charset="0"/>
                        </a:rPr>
                        <a:t>$68,438,367 </a:t>
                      </a:r>
                      <a:endParaRPr lang="en-US" sz="12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 defTabSz="914400" rtl="0" eaLnBrk="1" fontAlgn="b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914400" algn="l"/>
                          <a:tab pos="1819275" algn="l"/>
                        </a:tabLst>
                      </a:pPr>
                      <a:r>
                        <a:rPr lang="en-US" sz="12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Arial" panose="020B0604020202020204" pitchFamily="34" charset="0"/>
                        </a:rPr>
                        <a:t>        </a:t>
                      </a:r>
                      <a:r>
                        <a:rPr lang="en-US" sz="12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Arial" panose="020B0604020202020204" pitchFamily="34" charset="0"/>
                        </a:rPr>
                        <a:t>$70,326,965 </a:t>
                      </a:r>
                      <a:endParaRPr lang="en-US" sz="12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 defTabSz="914400" rtl="0" eaLnBrk="1" fontAlgn="b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914400" algn="l"/>
                          <a:tab pos="1819275" algn="l"/>
                        </a:tabLst>
                      </a:pPr>
                      <a:r>
                        <a:rPr lang="en-US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Arial" panose="020B0604020202020204" pitchFamily="34" charset="0"/>
                        </a:rPr>
                        <a:t>2.8%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E1825B-A905-4D99-910F-C34D8B7A9F3A}" type="slidenum">
              <a:rPr lang="en-US" b="1" smtClean="0">
                <a:solidFill>
                  <a:schemeClr val="tx1"/>
                </a:solidFill>
              </a:rPr>
              <a:pPr/>
              <a:t>13</a:t>
            </a:fld>
            <a:endParaRPr lang="en-US" b="1" dirty="0">
              <a:solidFill>
                <a:schemeClr val="tx1"/>
              </a:solidFill>
            </a:endParaRPr>
          </a:p>
        </p:txBody>
      </p:sp>
      <p:graphicFrame>
        <p:nvGraphicFramePr>
          <p:cNvPr id="9" name="Chart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800547"/>
              </p:ext>
            </p:extLst>
          </p:nvPr>
        </p:nvGraphicFramePr>
        <p:xfrm>
          <a:off x="1257300" y="1219200"/>
          <a:ext cx="6629400" cy="28193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371600" y="681335"/>
            <a:ext cx="6324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Transit and Transportation Budget Tasks</a:t>
            </a:r>
            <a:endParaRPr lang="en-US" sz="24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Arial" pitchFamily="34" charset="0"/>
            </a:endParaRP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48406821"/>
              </p:ext>
            </p:extLst>
          </p:nvPr>
        </p:nvGraphicFramePr>
        <p:xfrm>
          <a:off x="791847" y="1295400"/>
          <a:ext cx="7560305" cy="1828800"/>
        </p:xfrm>
        <a:graphic>
          <a:graphicData uri="http://schemas.openxmlformats.org/drawingml/2006/table">
            <a:tbl>
              <a:tblPr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tblPr>
              <a:tblGrid>
                <a:gridCol w="3422516"/>
                <a:gridCol w="1114020"/>
                <a:gridCol w="1114020"/>
                <a:gridCol w="1114020"/>
                <a:gridCol w="795729"/>
              </a:tblGrid>
              <a:tr h="595936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914400" algn="l"/>
                        </a:tabLst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+mn-lt"/>
                          <a:ea typeface="Times New Roman"/>
                        </a:rPr>
                        <a:t>Budget Tasks</a:t>
                      </a:r>
                      <a:endParaRPr lang="en-US" sz="1200" dirty="0"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365F9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914400" algn="l"/>
                        </a:tabLst>
                      </a:pPr>
                      <a:r>
                        <a:rPr lang="en-US" sz="1200" b="1" kern="1200" dirty="0">
                          <a:solidFill>
                            <a:srgbClr val="FFFFFF"/>
                          </a:solidFill>
                          <a:latin typeface="+mn-lt"/>
                          <a:ea typeface="Times New Roman"/>
                          <a:cs typeface="+mn-cs"/>
                        </a:rPr>
                        <a:t>Fiscal Year </a:t>
                      </a:r>
                      <a:r>
                        <a:rPr lang="en-US" sz="1200" b="1" kern="1200" dirty="0" smtClean="0">
                          <a:solidFill>
                            <a:srgbClr val="FFFFFF"/>
                          </a:solidFill>
                          <a:latin typeface="+mn-lt"/>
                          <a:ea typeface="Times New Roman"/>
                          <a:cs typeface="+mn-cs"/>
                        </a:rPr>
                        <a:t>2016/2017 </a:t>
                      </a:r>
                      <a:endParaRPr lang="en-US" sz="1200" b="1" kern="1200" dirty="0">
                        <a:solidFill>
                          <a:srgbClr val="FFFFFF"/>
                        </a:solidFill>
                        <a:latin typeface="+mn-lt"/>
                        <a:ea typeface="Times New Roman"/>
                        <a:cs typeface="+mn-cs"/>
                      </a:endParaRPr>
                    </a:p>
                    <a:p>
                      <a:pPr marL="0" marR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914400" algn="l"/>
                        </a:tabLst>
                      </a:pPr>
                      <a:r>
                        <a:rPr lang="en-US" sz="1200" b="1" kern="1200" dirty="0">
                          <a:solidFill>
                            <a:srgbClr val="FFFFFF"/>
                          </a:solidFill>
                          <a:latin typeface="+mn-lt"/>
                          <a:ea typeface="Times New Roman"/>
                          <a:cs typeface="+mn-cs"/>
                        </a:rPr>
                        <a:t>Actual</a:t>
                      </a:r>
                    </a:p>
                  </a:txBody>
                  <a:tcPr marL="68048" marR="68048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365F9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914400" algn="l"/>
                        </a:tabLst>
                      </a:pPr>
                      <a:r>
                        <a:rPr lang="en-US" sz="1200" b="1" kern="1200" dirty="0">
                          <a:solidFill>
                            <a:srgbClr val="FFFFFF"/>
                          </a:solidFill>
                          <a:latin typeface="+mn-lt"/>
                          <a:ea typeface="Times New Roman"/>
                          <a:cs typeface="+mn-cs"/>
                        </a:rPr>
                        <a:t>Fiscal Year </a:t>
                      </a:r>
                      <a:r>
                        <a:rPr lang="en-US" sz="1200" b="1" kern="1200" dirty="0" smtClean="0">
                          <a:solidFill>
                            <a:srgbClr val="FFFFFF"/>
                          </a:solidFill>
                          <a:latin typeface="+mn-lt"/>
                          <a:ea typeface="Times New Roman"/>
                          <a:cs typeface="+mn-cs"/>
                        </a:rPr>
                        <a:t>2017/2018</a:t>
                      </a:r>
                      <a:endParaRPr lang="en-US" sz="1200" b="1" kern="1200" dirty="0">
                        <a:solidFill>
                          <a:srgbClr val="FFFFFF"/>
                        </a:solidFill>
                        <a:latin typeface="+mn-lt"/>
                        <a:ea typeface="Times New Roman"/>
                        <a:cs typeface="+mn-cs"/>
                      </a:endParaRPr>
                    </a:p>
                    <a:p>
                      <a:pPr marL="0" marR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914400" algn="l"/>
                        </a:tabLst>
                      </a:pPr>
                      <a:r>
                        <a:rPr lang="en-US" sz="1200" b="1" kern="1200" dirty="0">
                          <a:solidFill>
                            <a:srgbClr val="FFFFFF"/>
                          </a:solidFill>
                          <a:latin typeface="+mn-lt"/>
                          <a:ea typeface="Times New Roman"/>
                          <a:cs typeface="+mn-cs"/>
                        </a:rPr>
                        <a:t>Budget</a:t>
                      </a:r>
                    </a:p>
                  </a:txBody>
                  <a:tcPr marL="68048" marR="68048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365F9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914400" algn="l"/>
                        </a:tabLst>
                      </a:pPr>
                      <a:r>
                        <a:rPr lang="en-US" sz="1200" b="1" kern="1200" dirty="0">
                          <a:solidFill>
                            <a:srgbClr val="FFFFFF"/>
                          </a:solidFill>
                          <a:latin typeface="+mn-lt"/>
                          <a:ea typeface="Times New Roman"/>
                          <a:cs typeface="+mn-cs"/>
                        </a:rPr>
                        <a:t>Fiscal Year </a:t>
                      </a:r>
                      <a:r>
                        <a:rPr lang="en-US" sz="1200" b="1" kern="1200" dirty="0" smtClean="0">
                          <a:solidFill>
                            <a:srgbClr val="FFFFFF"/>
                          </a:solidFill>
                          <a:latin typeface="+mn-lt"/>
                          <a:ea typeface="Times New Roman"/>
                          <a:cs typeface="+mn-cs"/>
                        </a:rPr>
                        <a:t>2018/2019</a:t>
                      </a:r>
                      <a:endParaRPr lang="en-US" sz="1200" b="1" kern="1200" dirty="0">
                        <a:solidFill>
                          <a:srgbClr val="FFFFFF"/>
                        </a:solidFill>
                        <a:latin typeface="+mn-lt"/>
                        <a:ea typeface="Times New Roman"/>
                        <a:cs typeface="+mn-cs"/>
                      </a:endParaRPr>
                    </a:p>
                    <a:p>
                      <a:pPr marL="0" marR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914400" algn="l"/>
                        </a:tabLst>
                      </a:pPr>
                      <a:r>
                        <a:rPr lang="en-US" sz="1200" b="1" kern="1200" dirty="0">
                          <a:solidFill>
                            <a:srgbClr val="FFFFFF"/>
                          </a:solidFill>
                          <a:latin typeface="+mn-lt"/>
                          <a:ea typeface="Times New Roman"/>
                          <a:cs typeface="+mn-cs"/>
                        </a:rPr>
                        <a:t>Budget</a:t>
                      </a:r>
                    </a:p>
                  </a:txBody>
                  <a:tcPr marL="68048" marR="68048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365F9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914400" algn="l"/>
                        </a:tabLst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+mn-lt"/>
                          <a:ea typeface="Times New Roman"/>
                        </a:rPr>
                        <a:t>% of Change</a:t>
                      </a:r>
                      <a:endParaRPr lang="en-US" sz="1200" dirty="0"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365F91"/>
                    </a:solidFill>
                  </a:tcPr>
                </a:tc>
              </a:tr>
              <a:tr h="198646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kern="12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+mn-cs"/>
                        </a:rPr>
                        <a:t>Regional</a:t>
                      </a:r>
                      <a:r>
                        <a:rPr lang="en-US" sz="1200" b="1" kern="1200" baseline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+mn-cs"/>
                        </a:rPr>
                        <a:t> Transit Technology</a:t>
                      </a:r>
                      <a:endParaRPr lang="en-US" sz="1200" b="1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Times New Roman"/>
                        <a:cs typeface="+mn-cs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 defTabSz="914400" rtl="0" eaLnBrk="1" fontAlgn="b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914400" algn="l"/>
                          <a:tab pos="1819275" algn="l"/>
                        </a:tabLst>
                      </a:pPr>
                      <a:r>
                        <a:rPr lang="en-US" sz="12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Arial" panose="020B0604020202020204" pitchFamily="34" charset="0"/>
                        </a:rPr>
                        <a:t>      </a:t>
                      </a:r>
                      <a:r>
                        <a:rPr lang="en-US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Arial" panose="020B0604020202020204" pitchFamily="34" charset="0"/>
                        </a:rPr>
                        <a:t>$      </a:t>
                      </a:r>
                      <a:r>
                        <a:rPr lang="en-US" sz="12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Arial" panose="020B0604020202020204" pitchFamily="34" charset="0"/>
                        </a:rPr>
                        <a:t>365,986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 defTabSz="914400" rtl="0" eaLnBrk="1" fontAlgn="b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914400" algn="l"/>
                          <a:tab pos="1819275" algn="l"/>
                        </a:tabLst>
                      </a:pPr>
                      <a:r>
                        <a:rPr lang="en-US" sz="12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Arial" panose="020B0604020202020204" pitchFamily="34" charset="0"/>
                        </a:rPr>
                        <a:t>     </a:t>
                      </a:r>
                      <a:r>
                        <a:rPr lang="en-US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Arial" panose="020B0604020202020204" pitchFamily="34" charset="0"/>
                        </a:rPr>
                        <a:t>$  </a:t>
                      </a:r>
                      <a:r>
                        <a:rPr lang="en-US" sz="12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Arial" panose="020B0604020202020204" pitchFamily="34" charset="0"/>
                        </a:rPr>
                        <a:t>3,373,450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 defTabSz="914400" rtl="0" eaLnBrk="1" fontAlgn="b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914400" algn="l"/>
                          <a:tab pos="1819275" algn="l"/>
                        </a:tabLst>
                      </a:pPr>
                      <a:r>
                        <a:rPr lang="en-US" sz="12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Arial" panose="020B0604020202020204" pitchFamily="34" charset="0"/>
                        </a:rPr>
                        <a:t>       </a:t>
                      </a:r>
                      <a:r>
                        <a:rPr lang="en-US" sz="12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Arial" panose="020B0604020202020204" pitchFamily="34" charset="0"/>
                        </a:rPr>
                        <a:t>$      </a:t>
                      </a:r>
                      <a:r>
                        <a:rPr lang="en-US" sz="12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Arial" panose="020B0604020202020204" pitchFamily="34" charset="0"/>
                        </a:rPr>
                        <a:t>663,500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 defTabSz="914400" rtl="0" eaLnBrk="1" fontAlgn="b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914400" algn="l"/>
                          <a:tab pos="1819275" algn="l"/>
                        </a:tabLst>
                      </a:pPr>
                      <a:r>
                        <a:rPr lang="en-US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Arial" panose="020B0604020202020204" pitchFamily="34" charset="0"/>
                        </a:rPr>
                        <a:t>-80.3%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198646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+mn-cs"/>
                        </a:rPr>
                        <a:t>Senior and Disabled Transportation Services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 defTabSz="914400" rtl="0" eaLnBrk="1" fontAlgn="b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914400" algn="l"/>
                          <a:tab pos="1819275" algn="l"/>
                        </a:tabLst>
                      </a:pPr>
                      <a:r>
                        <a:rPr lang="en-US" sz="12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Arial" panose="020B0604020202020204" pitchFamily="34" charset="0"/>
                        </a:rPr>
                        <a:t>             230,954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 defTabSz="914400" rtl="0" eaLnBrk="1" fontAlgn="b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914400" algn="l"/>
                          <a:tab pos="1819275" algn="l"/>
                        </a:tabLst>
                      </a:pPr>
                      <a:r>
                        <a:rPr lang="en-US" sz="12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Arial" panose="020B0604020202020204" pitchFamily="34" charset="0"/>
                        </a:rPr>
                        <a:t>              306,800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 defTabSz="914400" rtl="0" eaLnBrk="1" fontAlgn="b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914400" algn="l"/>
                          <a:tab pos="1819275" algn="l"/>
                        </a:tabLst>
                      </a:pPr>
                      <a:r>
                        <a:rPr lang="en-US" sz="12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Arial" panose="020B0604020202020204" pitchFamily="34" charset="0"/>
                        </a:rPr>
                        <a:t>              307,600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 defTabSz="914400" rtl="0" eaLnBrk="1" fontAlgn="b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914400" algn="l"/>
                          <a:tab pos="1819275" algn="l"/>
                        </a:tabLst>
                      </a:pPr>
                      <a:r>
                        <a:rPr lang="en-US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Arial" panose="020B0604020202020204" pitchFamily="34" charset="0"/>
                        </a:rPr>
                        <a:t>0.3%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198646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+mn-cs"/>
                        </a:rPr>
                        <a:t>Transit Grant Administration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 defTabSz="914400" rtl="0" eaLnBrk="1" fontAlgn="b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914400" algn="l"/>
                          <a:tab pos="1819275" algn="l"/>
                        </a:tabLst>
                      </a:pPr>
                      <a:r>
                        <a:rPr lang="en-US" sz="12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Arial" panose="020B0604020202020204" pitchFamily="34" charset="0"/>
                        </a:rPr>
                        <a:t>          3,948,392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 defTabSz="914400" rtl="0" eaLnBrk="1" fontAlgn="b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914400" algn="l"/>
                          <a:tab pos="1819275" algn="l"/>
                        </a:tabLst>
                      </a:pPr>
                      <a:r>
                        <a:rPr lang="en-US" sz="12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Arial" panose="020B0604020202020204" pitchFamily="34" charset="0"/>
                        </a:rPr>
                        <a:t>           7,342,900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 defTabSz="914400" rtl="0" eaLnBrk="1" fontAlgn="b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914400" algn="l"/>
                          <a:tab pos="1819275" algn="l"/>
                        </a:tabLst>
                      </a:pPr>
                      <a:r>
                        <a:rPr lang="en-US" sz="12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Arial" panose="020B0604020202020204" pitchFamily="34" charset="0"/>
                        </a:rPr>
                        <a:t>          4,510,300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 defTabSz="914400" rtl="0" eaLnBrk="1" fontAlgn="b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914400" algn="l"/>
                          <a:tab pos="1819275" algn="l"/>
                        </a:tabLst>
                      </a:pPr>
                      <a:r>
                        <a:rPr lang="en-US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Arial" panose="020B0604020202020204" pitchFamily="34" charset="0"/>
                        </a:rPr>
                        <a:t>-38.6%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198646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+mn-cs"/>
                        </a:rPr>
                        <a:t>Valley Express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 defTabSz="914400" rtl="0" eaLnBrk="1" fontAlgn="b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914400" algn="l"/>
                          <a:tab pos="1819275" algn="l"/>
                        </a:tabLst>
                      </a:pPr>
                      <a:r>
                        <a:rPr lang="en-US" sz="12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Arial" panose="020B0604020202020204" pitchFamily="34" charset="0"/>
                        </a:rPr>
                        <a:t>          1,577,118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 defTabSz="914400" rtl="0" eaLnBrk="1" fontAlgn="b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914400" algn="l"/>
                          <a:tab pos="1819275" algn="l"/>
                        </a:tabLst>
                      </a:pPr>
                      <a:r>
                        <a:rPr lang="en-US" sz="12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Arial" panose="020B0604020202020204" pitchFamily="34" charset="0"/>
                        </a:rPr>
                        <a:t>           2,127,500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 defTabSz="914400" rtl="0" eaLnBrk="1" fontAlgn="b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914400" algn="l"/>
                          <a:tab pos="1819275" algn="l"/>
                        </a:tabLst>
                      </a:pPr>
                      <a:r>
                        <a:rPr lang="en-US" sz="12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Arial" panose="020B0604020202020204" pitchFamily="34" charset="0"/>
                        </a:rPr>
                        <a:t>          1,943,400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 defTabSz="914400" rtl="0" eaLnBrk="1" fontAlgn="b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914400" algn="l"/>
                          <a:tab pos="1819275" algn="l"/>
                        </a:tabLst>
                      </a:pPr>
                      <a:r>
                        <a:rPr lang="en-US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Arial" panose="020B0604020202020204" pitchFamily="34" charset="0"/>
                        </a:rPr>
                        <a:t>-8.7%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198646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kern="12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+mn-cs"/>
                        </a:rPr>
                        <a:t>VCTC Intercity Services</a:t>
                      </a:r>
                      <a:endParaRPr lang="en-US" sz="1200" b="1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Times New Roman"/>
                        <a:cs typeface="+mn-cs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 defTabSz="914400" rtl="0" eaLnBrk="1" fontAlgn="b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914400" algn="l"/>
                          <a:tab pos="1819275" algn="l"/>
                        </a:tabLst>
                      </a:pPr>
                      <a:r>
                        <a:rPr lang="en-US" sz="12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Arial" panose="020B0604020202020204" pitchFamily="34" charset="0"/>
                        </a:rPr>
                        <a:t>          9,115,899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 defTabSz="914400" rtl="0" eaLnBrk="1" fontAlgn="b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914400" algn="l"/>
                          <a:tab pos="1819275" algn="l"/>
                        </a:tabLst>
                      </a:pPr>
                      <a:r>
                        <a:rPr lang="en-US" sz="12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Arial" panose="020B0604020202020204" pitchFamily="34" charset="0"/>
                        </a:rPr>
                        <a:t>           8,948,600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 defTabSz="914400" rtl="0" eaLnBrk="1" fontAlgn="b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914400" algn="l"/>
                          <a:tab pos="1819275" algn="l"/>
                        </a:tabLst>
                      </a:pPr>
                      <a:r>
                        <a:rPr lang="en-US" sz="12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Arial" panose="020B0604020202020204" pitchFamily="34" charset="0"/>
                        </a:rPr>
                        <a:t>        12,664,600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 defTabSz="914400" rtl="0" eaLnBrk="1" fontAlgn="b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914400" algn="l"/>
                          <a:tab pos="1819275" algn="l"/>
                        </a:tabLst>
                      </a:pPr>
                      <a:r>
                        <a:rPr lang="en-US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Arial" panose="020B0604020202020204" pitchFamily="34" charset="0"/>
                        </a:rPr>
                        <a:t>41.5%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239634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914400" algn="l"/>
                          <a:tab pos="1819275" algn="l"/>
                        </a:tabLst>
                      </a:pPr>
                      <a:r>
                        <a:rPr lang="en-US" sz="1200" b="1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+mn-cs"/>
                        </a:rPr>
                        <a:t>Total Transit and Transportation Budget</a:t>
                      </a: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 defTabSz="914400" rtl="0" eaLnBrk="1" fontAlgn="b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914400" algn="l"/>
                          <a:tab pos="1819275" algn="l"/>
                        </a:tabLst>
                      </a:pPr>
                      <a:r>
                        <a:rPr lang="en-US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Arial" panose="020B0604020202020204" pitchFamily="34" charset="0"/>
                        </a:rPr>
                        <a:t>       </a:t>
                      </a:r>
                      <a:r>
                        <a:rPr lang="en-US" sz="12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Arial" panose="020B0604020202020204" pitchFamily="34" charset="0"/>
                        </a:rPr>
                        <a:t>$15,238,349 </a:t>
                      </a:r>
                      <a:endParaRPr lang="en-US" sz="12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 defTabSz="914400" rtl="0" eaLnBrk="1" fontAlgn="b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914400" algn="l"/>
                          <a:tab pos="1819275" algn="l"/>
                        </a:tabLst>
                      </a:pPr>
                      <a:r>
                        <a:rPr lang="en-US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Arial" panose="020B0604020202020204" pitchFamily="34" charset="0"/>
                        </a:rPr>
                        <a:t>        </a:t>
                      </a:r>
                      <a:r>
                        <a:rPr lang="en-US" sz="12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Arial" panose="020B0604020202020204" pitchFamily="34" charset="0"/>
                        </a:rPr>
                        <a:t>$22,099,250 </a:t>
                      </a:r>
                      <a:endParaRPr lang="en-US" sz="12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 defTabSz="914400" rtl="0" eaLnBrk="1" fontAlgn="b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914400" algn="l"/>
                          <a:tab pos="1819275" algn="l"/>
                        </a:tabLst>
                      </a:pPr>
                      <a:r>
                        <a:rPr lang="en-US" sz="12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Arial" panose="020B0604020202020204" pitchFamily="34" charset="0"/>
                        </a:rPr>
                        <a:t>        </a:t>
                      </a:r>
                      <a:r>
                        <a:rPr lang="en-US" sz="12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Arial" panose="020B0604020202020204" pitchFamily="34" charset="0"/>
                        </a:rPr>
                        <a:t>$20,089,400 </a:t>
                      </a:r>
                      <a:endParaRPr lang="en-US" sz="12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 defTabSz="914400" rtl="0" eaLnBrk="1" fontAlgn="b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914400" algn="l"/>
                          <a:tab pos="1819275" algn="l"/>
                        </a:tabLst>
                      </a:pPr>
                      <a:r>
                        <a:rPr lang="en-US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Arial" panose="020B0604020202020204" pitchFamily="34" charset="0"/>
                        </a:rPr>
                        <a:t>-9.1%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E1825B-A905-4D99-910F-C34D8B7A9F3A}" type="slidenum">
              <a:rPr lang="en-US" b="1" smtClean="0">
                <a:solidFill>
                  <a:schemeClr val="tx1"/>
                </a:solidFill>
              </a:rPr>
              <a:pPr/>
              <a:t>14</a:t>
            </a:fld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62000" y="3505200"/>
            <a:ext cx="10820400" cy="24622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solidFill>
                  <a:schemeClr val="accent1">
                    <a:lumMod val="50000"/>
                  </a:schemeClr>
                </a:solidFill>
                <a:cs typeface="Arial" pitchFamily="34" charset="0"/>
              </a:rPr>
              <a:t>Regional Transit Technology:</a:t>
            </a:r>
          </a:p>
          <a:p>
            <a:endParaRPr lang="en-US" sz="100" b="1" dirty="0" smtClean="0">
              <a:solidFill>
                <a:schemeClr val="accent1">
                  <a:lumMod val="50000"/>
                </a:schemeClr>
              </a:solidFill>
              <a:cs typeface="Arial" pitchFamily="34" charset="0"/>
            </a:endParaRPr>
          </a:p>
          <a:p>
            <a:r>
              <a:rPr lang="en-US" sz="1600" b="1" dirty="0" smtClean="0">
                <a:solidFill>
                  <a:schemeClr val="accent1">
                    <a:lumMod val="50000"/>
                  </a:schemeClr>
                </a:solidFill>
                <a:cs typeface="Arial" pitchFamily="34" charset="0"/>
              </a:rPr>
              <a:t>     - $2,709,950 for CAD/AVL project completed  and combining of </a:t>
            </a:r>
            <a:r>
              <a:rPr lang="en-US" sz="1600" b="1" dirty="0" err="1" smtClean="0">
                <a:solidFill>
                  <a:schemeClr val="accent1">
                    <a:lumMod val="50000"/>
                  </a:schemeClr>
                </a:solidFill>
                <a:cs typeface="Arial" pitchFamily="34" charset="0"/>
              </a:rPr>
              <a:t>Farebox</a:t>
            </a:r>
            <a:r>
              <a:rPr lang="en-US" sz="1600" b="1" dirty="0" smtClean="0">
                <a:solidFill>
                  <a:schemeClr val="accent1">
                    <a:lumMod val="50000"/>
                  </a:schemeClr>
                </a:solidFill>
                <a:cs typeface="Arial" pitchFamily="34" charset="0"/>
              </a:rPr>
              <a:t>/APC and Transit </a:t>
            </a:r>
          </a:p>
          <a:p>
            <a:r>
              <a:rPr lang="en-US" sz="1600" b="1" dirty="0" smtClean="0">
                <a:solidFill>
                  <a:schemeClr val="accent1">
                    <a:lumMod val="50000"/>
                  </a:schemeClr>
                </a:solidFill>
                <a:cs typeface="Arial" pitchFamily="34" charset="0"/>
              </a:rPr>
              <a:t>       Stop Enhancement budgets.</a:t>
            </a:r>
          </a:p>
          <a:p>
            <a:endParaRPr lang="en-US" sz="200" b="1" dirty="0">
              <a:solidFill>
                <a:schemeClr val="accent1">
                  <a:lumMod val="50000"/>
                </a:schemeClr>
              </a:solidFill>
              <a:cs typeface="Arial" pitchFamily="34" charset="0"/>
            </a:endParaRPr>
          </a:p>
          <a:p>
            <a:r>
              <a:rPr lang="en-US" sz="1600" b="1" dirty="0" smtClean="0">
                <a:solidFill>
                  <a:schemeClr val="accent1">
                    <a:lumMod val="50000"/>
                  </a:schemeClr>
                </a:solidFill>
                <a:cs typeface="Arial" pitchFamily="34" charset="0"/>
              </a:rPr>
              <a:t>Transit Grant Administration:</a:t>
            </a:r>
          </a:p>
          <a:p>
            <a:endParaRPr lang="en-US" sz="100" b="1" dirty="0" smtClean="0">
              <a:solidFill>
                <a:schemeClr val="accent1">
                  <a:lumMod val="50000"/>
                </a:schemeClr>
              </a:solidFill>
              <a:cs typeface="Arial" pitchFamily="34" charset="0"/>
            </a:endParaRPr>
          </a:p>
          <a:p>
            <a:r>
              <a:rPr lang="en-US" sz="1600" b="1" dirty="0" smtClean="0">
                <a:solidFill>
                  <a:schemeClr val="accent1">
                    <a:lumMod val="50000"/>
                  </a:schemeClr>
                </a:solidFill>
                <a:cs typeface="Arial" pitchFamily="34" charset="0"/>
              </a:rPr>
              <a:t>      - $2,832,600 for pass-through projects completed and new projects not yet identified.</a:t>
            </a:r>
          </a:p>
          <a:p>
            <a:endParaRPr lang="en-US" sz="200" b="1" dirty="0" smtClean="0">
              <a:solidFill>
                <a:schemeClr val="accent1">
                  <a:lumMod val="50000"/>
                </a:schemeClr>
              </a:solidFill>
              <a:cs typeface="Arial" pitchFamily="34" charset="0"/>
            </a:endParaRPr>
          </a:p>
          <a:p>
            <a:r>
              <a:rPr lang="en-US" sz="1600" b="1" dirty="0" smtClean="0">
                <a:solidFill>
                  <a:schemeClr val="accent1">
                    <a:lumMod val="50000"/>
                  </a:schemeClr>
                </a:solidFill>
                <a:cs typeface="Arial" pitchFamily="34" charset="0"/>
              </a:rPr>
              <a:t>Valley Express:</a:t>
            </a:r>
          </a:p>
          <a:p>
            <a:endParaRPr lang="en-US" sz="100" b="1" dirty="0" smtClean="0">
              <a:solidFill>
                <a:schemeClr val="accent1">
                  <a:lumMod val="50000"/>
                </a:schemeClr>
              </a:solidFill>
              <a:cs typeface="Arial" pitchFamily="34" charset="0"/>
            </a:endParaRPr>
          </a:p>
          <a:p>
            <a:r>
              <a:rPr lang="en-US" sz="1600" b="1" dirty="0">
                <a:solidFill>
                  <a:schemeClr val="accent1">
                    <a:lumMod val="50000"/>
                  </a:schemeClr>
                </a:solidFill>
                <a:cs typeface="Arial" pitchFamily="34" charset="0"/>
              </a:rPr>
              <a:t> </a:t>
            </a:r>
            <a:r>
              <a:rPr lang="en-US" sz="1600" b="1" dirty="0" smtClean="0">
                <a:solidFill>
                  <a:schemeClr val="accent1">
                    <a:lumMod val="50000"/>
                  </a:schemeClr>
                </a:solidFill>
                <a:cs typeface="Arial" pitchFamily="34" charset="0"/>
              </a:rPr>
              <a:t>     - $184,100 for service adjustments and completed </a:t>
            </a:r>
            <a:r>
              <a:rPr lang="en-US" sz="1600" b="1" dirty="0" err="1" smtClean="0">
                <a:solidFill>
                  <a:schemeClr val="accent1">
                    <a:lumMod val="50000"/>
                  </a:schemeClr>
                </a:solidFill>
                <a:cs typeface="Arial" pitchFamily="34" charset="0"/>
              </a:rPr>
              <a:t>farebox</a:t>
            </a:r>
            <a:r>
              <a:rPr lang="en-US" sz="1600" b="1" dirty="0" smtClean="0">
                <a:solidFill>
                  <a:schemeClr val="accent1">
                    <a:lumMod val="50000"/>
                  </a:schemeClr>
                </a:solidFill>
                <a:cs typeface="Arial" pitchFamily="34" charset="0"/>
              </a:rPr>
              <a:t> purchases.</a:t>
            </a:r>
          </a:p>
          <a:p>
            <a:endParaRPr lang="en-US" sz="200" b="1" dirty="0" smtClean="0">
              <a:solidFill>
                <a:schemeClr val="accent1">
                  <a:lumMod val="50000"/>
                </a:schemeClr>
              </a:solidFill>
              <a:cs typeface="Arial" pitchFamily="34" charset="0"/>
            </a:endParaRPr>
          </a:p>
          <a:p>
            <a:r>
              <a:rPr lang="en-US" sz="1600" b="1" dirty="0" smtClean="0">
                <a:solidFill>
                  <a:schemeClr val="accent1">
                    <a:lumMod val="50000"/>
                  </a:schemeClr>
                </a:solidFill>
                <a:cs typeface="Arial" pitchFamily="34" charset="0"/>
              </a:rPr>
              <a:t>VCTC Intercity Services:</a:t>
            </a:r>
          </a:p>
          <a:p>
            <a:endParaRPr lang="en-US" sz="100" b="1" dirty="0" smtClean="0">
              <a:solidFill>
                <a:schemeClr val="accent1">
                  <a:lumMod val="50000"/>
                </a:schemeClr>
              </a:solidFill>
              <a:cs typeface="Arial" pitchFamily="34" charset="0"/>
            </a:endParaRPr>
          </a:p>
          <a:p>
            <a:r>
              <a:rPr lang="en-US" sz="1600" b="1" dirty="0">
                <a:solidFill>
                  <a:schemeClr val="accent1">
                    <a:lumMod val="50000"/>
                  </a:schemeClr>
                </a:solidFill>
                <a:cs typeface="Arial" pitchFamily="34" charset="0"/>
              </a:rPr>
              <a:t> </a:t>
            </a:r>
            <a:r>
              <a:rPr lang="en-US" sz="1600" b="1" dirty="0" smtClean="0">
                <a:solidFill>
                  <a:schemeClr val="accent1">
                    <a:lumMod val="50000"/>
                  </a:schemeClr>
                </a:solidFill>
                <a:cs typeface="Arial" pitchFamily="34" charset="0"/>
              </a:rPr>
              <a:t>     + $3,716,000 for purchase of 3 new buses and increase in operating costs.</a:t>
            </a:r>
            <a:endParaRPr lang="en-US" sz="1600" dirty="0"/>
          </a:p>
        </p:txBody>
      </p:sp>
      <p:sp>
        <p:nvSpPr>
          <p:cNvPr id="3" name="Rectangle 2"/>
          <p:cNvSpPr/>
          <p:nvPr/>
        </p:nvSpPr>
        <p:spPr>
          <a:xfrm>
            <a:off x="762000" y="3212068"/>
            <a:ext cx="75438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>
                <a:solidFill>
                  <a:schemeClr val="accent1">
                    <a:lumMod val="50000"/>
                  </a:schemeClr>
                </a:solidFill>
                <a:cs typeface="Arial" pitchFamily="34" charset="0"/>
              </a:rPr>
              <a:t>Changes from Fiscal Year 2017/2018 to 2018/2019 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667000" y="833735"/>
            <a:ext cx="3733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Highway Budget Tasks</a:t>
            </a:r>
            <a:endParaRPr lang="en-US" sz="24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38200" y="4025950"/>
            <a:ext cx="8915400" cy="13080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solidFill>
                  <a:schemeClr val="accent1">
                    <a:lumMod val="50000"/>
                  </a:schemeClr>
                </a:solidFill>
                <a:cs typeface="Arial" pitchFamily="34" charset="0"/>
              </a:rPr>
              <a:t>Callbox System:</a:t>
            </a:r>
          </a:p>
          <a:p>
            <a:r>
              <a:rPr lang="en-US" sz="500" b="1" dirty="0" smtClean="0">
                <a:solidFill>
                  <a:schemeClr val="accent1">
                    <a:lumMod val="50000"/>
                  </a:schemeClr>
                </a:solidFill>
                <a:cs typeface="Arial" pitchFamily="34" charset="0"/>
              </a:rPr>
              <a:t> </a:t>
            </a:r>
            <a:endParaRPr lang="en-US" sz="500" b="1" dirty="0">
              <a:solidFill>
                <a:schemeClr val="accent1">
                  <a:lumMod val="50000"/>
                </a:schemeClr>
              </a:solidFill>
              <a:cs typeface="Arial" pitchFamily="34" charset="0"/>
            </a:endParaRPr>
          </a:p>
          <a:p>
            <a:r>
              <a:rPr lang="en-US" sz="1600" b="1" dirty="0">
                <a:solidFill>
                  <a:schemeClr val="accent1">
                    <a:lumMod val="50000"/>
                  </a:schemeClr>
                </a:solidFill>
                <a:cs typeface="Arial" pitchFamily="34" charset="0"/>
              </a:rPr>
              <a:t>     - </a:t>
            </a:r>
            <a:r>
              <a:rPr lang="en-US" sz="1600" b="1" dirty="0" smtClean="0">
                <a:solidFill>
                  <a:schemeClr val="accent1">
                    <a:lumMod val="50000"/>
                  </a:schemeClr>
                </a:solidFill>
                <a:cs typeface="Arial" pitchFamily="34" charset="0"/>
              </a:rPr>
              <a:t> $282,600 </a:t>
            </a:r>
            <a:r>
              <a:rPr lang="en-US" sz="1600" b="1" dirty="0">
                <a:solidFill>
                  <a:schemeClr val="accent1">
                    <a:lumMod val="50000"/>
                  </a:schemeClr>
                </a:solidFill>
                <a:cs typeface="Arial" pitchFamily="34" charset="0"/>
              </a:rPr>
              <a:t>for </a:t>
            </a:r>
            <a:r>
              <a:rPr lang="en-US" sz="1600" b="1" dirty="0" smtClean="0">
                <a:solidFill>
                  <a:schemeClr val="accent1">
                    <a:lumMod val="50000"/>
                  </a:schemeClr>
                </a:solidFill>
                <a:cs typeface="Arial" pitchFamily="34" charset="0"/>
              </a:rPr>
              <a:t>lower contract costs and partial completion of ADA upgrades project.</a:t>
            </a:r>
          </a:p>
          <a:p>
            <a:endParaRPr lang="en-US" sz="500" b="1" dirty="0">
              <a:solidFill>
                <a:schemeClr val="accent1">
                  <a:lumMod val="50000"/>
                </a:schemeClr>
              </a:solidFill>
              <a:cs typeface="Arial" pitchFamily="34" charset="0"/>
            </a:endParaRPr>
          </a:p>
          <a:p>
            <a:r>
              <a:rPr lang="en-US" sz="1600" b="1" dirty="0" smtClean="0">
                <a:solidFill>
                  <a:schemeClr val="accent1">
                    <a:lumMod val="50000"/>
                  </a:schemeClr>
                </a:solidFill>
                <a:cs typeface="Arial" pitchFamily="34" charset="0"/>
              </a:rPr>
              <a:t>Highway Project Management:</a:t>
            </a:r>
          </a:p>
          <a:p>
            <a:endParaRPr lang="en-US" sz="500" b="1" dirty="0">
              <a:solidFill>
                <a:schemeClr val="accent1">
                  <a:lumMod val="50000"/>
                </a:schemeClr>
              </a:solidFill>
              <a:cs typeface="Arial" pitchFamily="34" charset="0"/>
            </a:endParaRPr>
          </a:p>
          <a:p>
            <a:r>
              <a:rPr lang="en-US" sz="1600" b="1" dirty="0">
                <a:solidFill>
                  <a:schemeClr val="accent1">
                    <a:lumMod val="50000"/>
                  </a:schemeClr>
                </a:solidFill>
                <a:cs typeface="Arial" pitchFamily="34" charset="0"/>
              </a:rPr>
              <a:t>      </a:t>
            </a:r>
            <a:r>
              <a:rPr lang="en-US" sz="1600" b="1" dirty="0" smtClean="0">
                <a:solidFill>
                  <a:schemeClr val="accent1">
                    <a:lumMod val="50000"/>
                  </a:schemeClr>
                </a:solidFill>
                <a:cs typeface="Arial" pitchFamily="34" charset="0"/>
              </a:rPr>
              <a:t>+ $3,990,800 </a:t>
            </a:r>
            <a:r>
              <a:rPr lang="en-US" sz="1600" b="1" dirty="0">
                <a:solidFill>
                  <a:schemeClr val="accent1">
                    <a:lumMod val="50000"/>
                  </a:schemeClr>
                </a:solidFill>
                <a:cs typeface="Arial" pitchFamily="34" charset="0"/>
              </a:rPr>
              <a:t>for </a:t>
            </a:r>
            <a:r>
              <a:rPr lang="en-US" sz="1600" b="1" dirty="0" smtClean="0">
                <a:solidFill>
                  <a:schemeClr val="accent1">
                    <a:lumMod val="50000"/>
                  </a:schemeClr>
                </a:solidFill>
                <a:cs typeface="Arial" pitchFamily="34" charset="0"/>
              </a:rPr>
              <a:t>US 101 </a:t>
            </a:r>
            <a:r>
              <a:rPr lang="en-US" sz="1600" b="1" dirty="0" err="1" smtClean="0">
                <a:solidFill>
                  <a:schemeClr val="accent1">
                    <a:lumMod val="50000"/>
                  </a:schemeClr>
                </a:solidFill>
                <a:cs typeface="Arial" pitchFamily="34" charset="0"/>
              </a:rPr>
              <a:t>PAED</a:t>
            </a:r>
            <a:r>
              <a:rPr lang="en-US" sz="1600" b="1" dirty="0">
                <a:solidFill>
                  <a:schemeClr val="accent1">
                    <a:lumMod val="50000"/>
                  </a:schemeClr>
                </a:solidFill>
                <a:cs typeface="Arial" pitchFamily="34" charset="0"/>
              </a:rPr>
              <a:t>.</a:t>
            </a:r>
            <a:endParaRPr lang="en-US" sz="1600" dirty="0"/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26641310"/>
              </p:ext>
            </p:extLst>
          </p:nvPr>
        </p:nvGraphicFramePr>
        <p:xfrm>
          <a:off x="857583" y="1752600"/>
          <a:ext cx="7352634" cy="1524000"/>
        </p:xfrm>
        <a:graphic>
          <a:graphicData uri="http://schemas.openxmlformats.org/drawingml/2006/table">
            <a:tbl>
              <a:tblPr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tblPr>
              <a:tblGrid>
                <a:gridCol w="3190493"/>
                <a:gridCol w="1142743"/>
                <a:gridCol w="1134638"/>
                <a:gridCol w="1053593"/>
                <a:gridCol w="831167"/>
              </a:tblGrid>
              <a:tr h="74959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914400" algn="l"/>
                        </a:tabLst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+mn-lt"/>
                          <a:ea typeface="Times New Roman"/>
                        </a:rPr>
                        <a:t>Budget Tasks</a:t>
                      </a:r>
                      <a:endParaRPr lang="en-US" sz="1200" dirty="0"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365F9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914400" algn="l"/>
                        </a:tabLst>
                      </a:pPr>
                      <a:r>
                        <a:rPr lang="en-US" sz="1200" b="1" kern="1200" dirty="0">
                          <a:solidFill>
                            <a:srgbClr val="FFFFFF"/>
                          </a:solidFill>
                          <a:latin typeface="+mn-lt"/>
                          <a:ea typeface="Times New Roman"/>
                          <a:cs typeface="+mn-cs"/>
                        </a:rPr>
                        <a:t>Fiscal Year </a:t>
                      </a:r>
                      <a:r>
                        <a:rPr lang="en-US" sz="1200" b="1" kern="1200" dirty="0" smtClean="0">
                          <a:solidFill>
                            <a:srgbClr val="FFFFFF"/>
                          </a:solidFill>
                          <a:latin typeface="+mn-lt"/>
                          <a:ea typeface="Times New Roman"/>
                          <a:cs typeface="+mn-cs"/>
                        </a:rPr>
                        <a:t>2016/2017 </a:t>
                      </a:r>
                      <a:endParaRPr lang="en-US" sz="1200" b="1" kern="1200" dirty="0">
                        <a:solidFill>
                          <a:srgbClr val="FFFFFF"/>
                        </a:solidFill>
                        <a:latin typeface="+mn-lt"/>
                        <a:ea typeface="Times New Roman"/>
                        <a:cs typeface="+mn-cs"/>
                      </a:endParaRPr>
                    </a:p>
                    <a:p>
                      <a:pPr marL="0" marR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914400" algn="l"/>
                        </a:tabLst>
                      </a:pPr>
                      <a:r>
                        <a:rPr lang="en-US" sz="1200" b="1" kern="1200" dirty="0">
                          <a:solidFill>
                            <a:srgbClr val="FFFFFF"/>
                          </a:solidFill>
                          <a:latin typeface="+mn-lt"/>
                          <a:ea typeface="Times New Roman"/>
                          <a:cs typeface="+mn-cs"/>
                        </a:rPr>
                        <a:t>Actual</a:t>
                      </a:r>
                    </a:p>
                  </a:txBody>
                  <a:tcPr marL="68048" marR="68048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365F9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914400" algn="l"/>
                        </a:tabLst>
                      </a:pPr>
                      <a:r>
                        <a:rPr lang="en-US" sz="1200" b="1" kern="1200" dirty="0">
                          <a:solidFill>
                            <a:srgbClr val="FFFFFF"/>
                          </a:solidFill>
                          <a:latin typeface="+mn-lt"/>
                          <a:ea typeface="Times New Roman"/>
                          <a:cs typeface="+mn-cs"/>
                        </a:rPr>
                        <a:t>Fiscal Year </a:t>
                      </a:r>
                      <a:r>
                        <a:rPr lang="en-US" sz="1200" b="1" kern="1200" dirty="0" smtClean="0">
                          <a:solidFill>
                            <a:srgbClr val="FFFFFF"/>
                          </a:solidFill>
                          <a:latin typeface="+mn-lt"/>
                          <a:ea typeface="Times New Roman"/>
                          <a:cs typeface="+mn-cs"/>
                        </a:rPr>
                        <a:t>2017/2018</a:t>
                      </a:r>
                      <a:endParaRPr lang="en-US" sz="1200" b="1" kern="1200" dirty="0">
                        <a:solidFill>
                          <a:srgbClr val="FFFFFF"/>
                        </a:solidFill>
                        <a:latin typeface="+mn-lt"/>
                        <a:ea typeface="Times New Roman"/>
                        <a:cs typeface="+mn-cs"/>
                      </a:endParaRPr>
                    </a:p>
                    <a:p>
                      <a:pPr marL="0" marR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914400" algn="l"/>
                        </a:tabLst>
                      </a:pPr>
                      <a:r>
                        <a:rPr lang="en-US" sz="1200" b="1" kern="1200" dirty="0">
                          <a:solidFill>
                            <a:srgbClr val="FFFFFF"/>
                          </a:solidFill>
                          <a:latin typeface="+mn-lt"/>
                          <a:ea typeface="Times New Roman"/>
                          <a:cs typeface="+mn-cs"/>
                        </a:rPr>
                        <a:t>Budget</a:t>
                      </a:r>
                    </a:p>
                  </a:txBody>
                  <a:tcPr marL="68048" marR="68048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365F9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914400" algn="l"/>
                        </a:tabLst>
                      </a:pPr>
                      <a:r>
                        <a:rPr lang="en-US" sz="1200" b="1" kern="1200" dirty="0">
                          <a:solidFill>
                            <a:srgbClr val="FFFFFF"/>
                          </a:solidFill>
                          <a:latin typeface="+mn-lt"/>
                          <a:ea typeface="Times New Roman"/>
                          <a:cs typeface="+mn-cs"/>
                        </a:rPr>
                        <a:t>Fiscal Year </a:t>
                      </a:r>
                      <a:r>
                        <a:rPr lang="en-US" sz="1200" b="1" kern="1200" dirty="0" smtClean="0">
                          <a:solidFill>
                            <a:srgbClr val="FFFFFF"/>
                          </a:solidFill>
                          <a:latin typeface="+mn-lt"/>
                          <a:ea typeface="Times New Roman"/>
                          <a:cs typeface="+mn-cs"/>
                        </a:rPr>
                        <a:t>2018/2019</a:t>
                      </a:r>
                      <a:endParaRPr lang="en-US" sz="1200" b="1" kern="1200" dirty="0">
                        <a:solidFill>
                          <a:srgbClr val="FFFFFF"/>
                        </a:solidFill>
                        <a:latin typeface="+mn-lt"/>
                        <a:ea typeface="Times New Roman"/>
                        <a:cs typeface="+mn-cs"/>
                      </a:endParaRPr>
                    </a:p>
                    <a:p>
                      <a:pPr marL="0" marR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914400" algn="l"/>
                        </a:tabLst>
                      </a:pPr>
                      <a:r>
                        <a:rPr lang="en-US" sz="1200" b="1" kern="1200" dirty="0">
                          <a:solidFill>
                            <a:srgbClr val="FFFFFF"/>
                          </a:solidFill>
                          <a:latin typeface="+mn-lt"/>
                          <a:ea typeface="Times New Roman"/>
                          <a:cs typeface="+mn-cs"/>
                        </a:rPr>
                        <a:t>Budget</a:t>
                      </a:r>
                    </a:p>
                  </a:txBody>
                  <a:tcPr marL="68048" marR="68048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365F9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914400" algn="l"/>
                        </a:tabLst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+mn-lt"/>
                          <a:ea typeface="Times New Roman"/>
                        </a:rPr>
                        <a:t>% of Change</a:t>
                      </a:r>
                      <a:endParaRPr lang="en-US" sz="1200" dirty="0"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365F91"/>
                    </a:solidFill>
                  </a:tcPr>
                </a:tc>
              </a:tr>
              <a:tr h="164805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914400" algn="l"/>
                          <a:tab pos="1819275" algn="l"/>
                        </a:tabLst>
                      </a:pPr>
                      <a:r>
                        <a:rPr lang="en-US" sz="12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</a:rPr>
                        <a:t>Callbox System</a:t>
                      </a:r>
                      <a:endParaRPr lang="en-US" sz="12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 defTabSz="914400" rtl="0" eaLnBrk="1" fontAlgn="b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914400" algn="l"/>
                          <a:tab pos="1819275" algn="l"/>
                        </a:tabLst>
                      </a:pPr>
                      <a:r>
                        <a:rPr lang="en-US" sz="12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            </a:t>
                      </a:r>
                      <a:r>
                        <a:rPr lang="en-US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$343,534 </a:t>
                      </a:r>
                      <a:endParaRPr lang="en-US" sz="12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  <a:cs typeface="+mn-cs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 defTabSz="914400" rtl="0" eaLnBrk="1" fontAlgn="b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914400" algn="l"/>
                          <a:tab pos="1819275" algn="l"/>
                        </a:tabLst>
                      </a:pPr>
                      <a:r>
                        <a:rPr lang="en-US" sz="12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         </a:t>
                      </a:r>
                      <a:r>
                        <a:rPr lang="en-US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$    </a:t>
                      </a:r>
                      <a:r>
                        <a:rPr lang="en-US" sz="12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720,200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 defTabSz="914400" rtl="0" eaLnBrk="1" fontAlgn="b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914400" algn="l"/>
                          <a:tab pos="1819275" algn="l"/>
                        </a:tabLst>
                      </a:pPr>
                      <a:r>
                        <a:rPr lang="en-US" sz="12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          </a:t>
                      </a:r>
                      <a:r>
                        <a:rPr lang="en-US" sz="12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$   </a:t>
                      </a:r>
                      <a:r>
                        <a:rPr lang="en-US" sz="12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491,600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  <a:latin typeface="+mn-lt"/>
                          <a:ea typeface="Times New Roman"/>
                        </a:rPr>
                        <a:t>-31.7%</a:t>
                      </a:r>
                      <a:endParaRPr lang="en-US" sz="12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21052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-914400" algn="l"/>
                          <a:tab pos="1819275" algn="l"/>
                        </a:tabLst>
                        <a:defRPr/>
                      </a:pPr>
                      <a:r>
                        <a:rPr lang="en-US" sz="12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</a:rPr>
                        <a:t>Highway</a:t>
                      </a:r>
                      <a:r>
                        <a:rPr lang="en-US" sz="1200" b="1" baseline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</a:rPr>
                        <a:t> Project </a:t>
                      </a:r>
                      <a:r>
                        <a:rPr lang="en-US" sz="12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</a:rPr>
                        <a:t>Management </a:t>
                      </a:r>
                      <a:endParaRPr lang="en-US" sz="1200" dirty="0" smtClean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 defTabSz="914400" rtl="0" eaLnBrk="1" fontAlgn="b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914400" algn="l"/>
                          <a:tab pos="1819275" algn="l"/>
                        </a:tabLst>
                      </a:pPr>
                      <a:r>
                        <a:rPr lang="en-US" sz="12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               29,171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 defTabSz="914400" rtl="0" eaLnBrk="1" fontAlgn="b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914400" algn="l"/>
                          <a:tab pos="1819275" algn="l"/>
                        </a:tabLst>
                      </a:pPr>
                      <a:r>
                        <a:rPr lang="en-US" sz="12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              737,800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 defTabSz="914400" rtl="0" eaLnBrk="1" fontAlgn="b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914400" algn="l"/>
                          <a:tab pos="1819275" algn="l"/>
                        </a:tabLst>
                      </a:pPr>
                      <a:r>
                        <a:rPr lang="en-US" sz="12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          4,728,600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  <a:latin typeface="+mn-lt"/>
                          <a:ea typeface="Times New Roman"/>
                        </a:rPr>
                        <a:t>540.9%</a:t>
                      </a:r>
                      <a:endParaRPr lang="en-US" sz="12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15240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914400" algn="l"/>
                          <a:tab pos="1819275" algn="l"/>
                        </a:tabLst>
                      </a:pPr>
                      <a:r>
                        <a:rPr lang="en-US" sz="1200" b="1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</a:rPr>
                        <a:t>SpeedInfo Highway Speed Sensors</a:t>
                      </a:r>
                      <a:endParaRPr lang="en-US" sz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 defTabSz="914400" rtl="0" eaLnBrk="1" fontAlgn="b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914400" algn="l"/>
                          <a:tab pos="1819275" algn="l"/>
                        </a:tabLst>
                      </a:pPr>
                      <a:r>
                        <a:rPr lang="en-US" sz="12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             124,689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 defTabSz="914400" rtl="0" eaLnBrk="1" fontAlgn="b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914400" algn="l"/>
                          <a:tab pos="1819275" algn="l"/>
                        </a:tabLst>
                      </a:pPr>
                      <a:r>
                        <a:rPr lang="en-US" sz="12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              147,100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 defTabSz="914400" rtl="0" eaLnBrk="1" fontAlgn="b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914400" algn="l"/>
                          <a:tab pos="1819275" algn="l"/>
                        </a:tabLst>
                      </a:pPr>
                      <a:r>
                        <a:rPr lang="en-US" sz="12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              153,000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  <a:latin typeface="+mn-lt"/>
                          <a:ea typeface="Times New Roman"/>
                        </a:rPr>
                        <a:t>4.0%</a:t>
                      </a:r>
                      <a:endParaRPr lang="en-US" sz="12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19812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914400" algn="l"/>
                          <a:tab pos="1819275" algn="l"/>
                        </a:tabLst>
                      </a:pPr>
                      <a:r>
                        <a:rPr lang="en-US" sz="1200" b="1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</a:rPr>
                        <a:t>Total Highway Budget</a:t>
                      </a:r>
                      <a:endParaRPr lang="en-US" sz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 defTabSz="914400" rtl="0" eaLnBrk="1" fontAlgn="b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914400" algn="l"/>
                          <a:tab pos="1819275" algn="l"/>
                        </a:tabLst>
                      </a:pPr>
                      <a:r>
                        <a:rPr lang="en-US" sz="12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             </a:t>
                      </a:r>
                      <a:r>
                        <a:rPr lang="en-US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$497,394 </a:t>
                      </a:r>
                      <a:endParaRPr lang="en-US" sz="12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  <a:cs typeface="+mn-cs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 defTabSz="914400" rtl="0" eaLnBrk="1" fontAlgn="b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914400" algn="l"/>
                          <a:tab pos="1819275" algn="l"/>
                        </a:tabLst>
                      </a:pPr>
                      <a:r>
                        <a:rPr lang="en-US" sz="12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           </a:t>
                      </a:r>
                      <a:r>
                        <a:rPr lang="en-US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$1,605,100 </a:t>
                      </a:r>
                      <a:endParaRPr lang="en-US" sz="12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  <a:cs typeface="+mn-cs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 defTabSz="914400" rtl="0" eaLnBrk="1" fontAlgn="b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914400" algn="l"/>
                          <a:tab pos="1819275" algn="l"/>
                        </a:tabLst>
                      </a:pPr>
                      <a:r>
                        <a:rPr lang="en-US" sz="12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          </a:t>
                      </a:r>
                      <a:r>
                        <a:rPr lang="en-US" sz="12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$5,373,200 </a:t>
                      </a:r>
                      <a:endParaRPr lang="en-US" sz="12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  <a:cs typeface="+mn-cs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914400" algn="l"/>
                          <a:tab pos="224155" algn="ctr"/>
                          <a:tab pos="448945" algn="r"/>
                          <a:tab pos="1819275" algn="l"/>
                        </a:tabLst>
                      </a:pPr>
                      <a:r>
                        <a:rPr lang="en-US" sz="1200" dirty="0">
                          <a:effectLst/>
                          <a:latin typeface="+mn-lt"/>
                          <a:ea typeface="Times New Roman"/>
                        </a:rPr>
                        <a:t>	</a:t>
                      </a:r>
                      <a:r>
                        <a:rPr lang="en-US" sz="1200" dirty="0" smtClean="0">
                          <a:effectLst/>
                          <a:latin typeface="+mn-lt"/>
                          <a:ea typeface="Times New Roman"/>
                        </a:rPr>
                        <a:t>243.8%</a:t>
                      </a:r>
                      <a:endParaRPr lang="en-US" sz="12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E1825B-A905-4D99-910F-C34D8B7A9F3A}" type="slidenum">
              <a:rPr lang="en-US" b="1" smtClean="0">
                <a:solidFill>
                  <a:schemeClr val="tx1"/>
                </a:solidFill>
              </a:rPr>
              <a:pPr/>
              <a:t>15</a:t>
            </a:fld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371600" y="3669268"/>
            <a:ext cx="64008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>
                <a:solidFill>
                  <a:schemeClr val="accent1">
                    <a:lumMod val="50000"/>
                  </a:schemeClr>
                </a:solidFill>
                <a:cs typeface="Arial" pitchFamily="34" charset="0"/>
              </a:rPr>
              <a:t>Changes from Fiscal Year 2017/2018 to 2018/2019 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667000" y="833735"/>
            <a:ext cx="3733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Rail Budget Tasks</a:t>
            </a:r>
            <a:endParaRPr lang="en-US" sz="24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Arial" pitchFamily="34" charset="0"/>
            </a:endParaRP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41337308"/>
              </p:ext>
            </p:extLst>
          </p:nvPr>
        </p:nvGraphicFramePr>
        <p:xfrm>
          <a:off x="700525" y="1676400"/>
          <a:ext cx="7605275" cy="1600200"/>
        </p:xfrm>
        <a:graphic>
          <a:graphicData uri="http://schemas.openxmlformats.org/drawingml/2006/table">
            <a:tbl>
              <a:tblPr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tblPr>
              <a:tblGrid>
                <a:gridCol w="3533168"/>
                <a:gridCol w="1087926"/>
                <a:gridCol w="1087926"/>
                <a:gridCol w="1010217"/>
                <a:gridCol w="886038"/>
              </a:tblGrid>
              <a:tr h="797443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914400" algn="l"/>
                        </a:tabLst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+mn-lt"/>
                          <a:ea typeface="Times New Roman"/>
                        </a:rPr>
                        <a:t>Budget Tasks</a:t>
                      </a:r>
                      <a:endParaRPr lang="en-US" sz="1200" dirty="0"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365F9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914400" algn="l"/>
                        </a:tabLst>
                      </a:pPr>
                      <a:r>
                        <a:rPr lang="en-US" sz="1200" b="1" kern="1200" dirty="0">
                          <a:solidFill>
                            <a:srgbClr val="FFFFFF"/>
                          </a:solidFill>
                          <a:latin typeface="+mn-lt"/>
                          <a:ea typeface="Times New Roman"/>
                          <a:cs typeface="+mn-cs"/>
                        </a:rPr>
                        <a:t>Fiscal Year </a:t>
                      </a:r>
                      <a:r>
                        <a:rPr lang="en-US" sz="1200" b="1" kern="1200" dirty="0" smtClean="0">
                          <a:solidFill>
                            <a:srgbClr val="FFFFFF"/>
                          </a:solidFill>
                          <a:latin typeface="+mn-lt"/>
                          <a:ea typeface="Times New Roman"/>
                          <a:cs typeface="+mn-cs"/>
                        </a:rPr>
                        <a:t>2016/2017 </a:t>
                      </a:r>
                      <a:endParaRPr lang="en-US" sz="1200" b="1" kern="1200" dirty="0">
                        <a:solidFill>
                          <a:srgbClr val="FFFFFF"/>
                        </a:solidFill>
                        <a:latin typeface="+mn-lt"/>
                        <a:ea typeface="Times New Roman"/>
                        <a:cs typeface="+mn-cs"/>
                      </a:endParaRPr>
                    </a:p>
                    <a:p>
                      <a:pPr marL="0" marR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914400" algn="l"/>
                        </a:tabLst>
                      </a:pPr>
                      <a:r>
                        <a:rPr lang="en-US" sz="1200" b="1" kern="1200" dirty="0">
                          <a:solidFill>
                            <a:srgbClr val="FFFFFF"/>
                          </a:solidFill>
                          <a:latin typeface="+mn-lt"/>
                          <a:ea typeface="Times New Roman"/>
                          <a:cs typeface="+mn-cs"/>
                        </a:rPr>
                        <a:t>Actual</a:t>
                      </a:r>
                    </a:p>
                  </a:txBody>
                  <a:tcPr marL="68048" marR="68048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365F9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914400" algn="l"/>
                        </a:tabLst>
                      </a:pPr>
                      <a:r>
                        <a:rPr lang="en-US" sz="1200" b="1" kern="1200" dirty="0">
                          <a:solidFill>
                            <a:srgbClr val="FFFFFF"/>
                          </a:solidFill>
                          <a:latin typeface="+mn-lt"/>
                          <a:ea typeface="Times New Roman"/>
                          <a:cs typeface="+mn-cs"/>
                        </a:rPr>
                        <a:t>Fiscal Year </a:t>
                      </a:r>
                      <a:r>
                        <a:rPr lang="en-US" sz="1200" b="1" kern="1200" dirty="0" smtClean="0">
                          <a:solidFill>
                            <a:srgbClr val="FFFFFF"/>
                          </a:solidFill>
                          <a:latin typeface="+mn-lt"/>
                          <a:ea typeface="Times New Roman"/>
                          <a:cs typeface="+mn-cs"/>
                        </a:rPr>
                        <a:t>2017/2018</a:t>
                      </a:r>
                      <a:endParaRPr lang="en-US" sz="1200" b="1" kern="1200" dirty="0">
                        <a:solidFill>
                          <a:srgbClr val="FFFFFF"/>
                        </a:solidFill>
                        <a:latin typeface="+mn-lt"/>
                        <a:ea typeface="Times New Roman"/>
                        <a:cs typeface="+mn-cs"/>
                      </a:endParaRPr>
                    </a:p>
                    <a:p>
                      <a:pPr marL="0" marR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914400" algn="l"/>
                        </a:tabLst>
                      </a:pPr>
                      <a:r>
                        <a:rPr lang="en-US" sz="1200" b="1" kern="1200" dirty="0">
                          <a:solidFill>
                            <a:srgbClr val="FFFFFF"/>
                          </a:solidFill>
                          <a:latin typeface="+mn-lt"/>
                          <a:ea typeface="Times New Roman"/>
                          <a:cs typeface="+mn-cs"/>
                        </a:rPr>
                        <a:t>Budget</a:t>
                      </a:r>
                    </a:p>
                  </a:txBody>
                  <a:tcPr marL="68048" marR="68048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365F9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914400" algn="l"/>
                        </a:tabLst>
                      </a:pPr>
                      <a:r>
                        <a:rPr lang="en-US" sz="1200" b="1" kern="1200" dirty="0">
                          <a:solidFill>
                            <a:srgbClr val="FFFFFF"/>
                          </a:solidFill>
                          <a:latin typeface="+mn-lt"/>
                          <a:ea typeface="Times New Roman"/>
                          <a:cs typeface="+mn-cs"/>
                        </a:rPr>
                        <a:t>Fiscal Year </a:t>
                      </a:r>
                      <a:r>
                        <a:rPr lang="en-US" sz="1200" b="1" kern="1200" dirty="0" smtClean="0">
                          <a:solidFill>
                            <a:srgbClr val="FFFFFF"/>
                          </a:solidFill>
                          <a:latin typeface="+mn-lt"/>
                          <a:ea typeface="Times New Roman"/>
                          <a:cs typeface="+mn-cs"/>
                        </a:rPr>
                        <a:t>2018/2019</a:t>
                      </a:r>
                      <a:endParaRPr lang="en-US" sz="1200" b="1" kern="1200" dirty="0">
                        <a:solidFill>
                          <a:srgbClr val="FFFFFF"/>
                        </a:solidFill>
                        <a:latin typeface="+mn-lt"/>
                        <a:ea typeface="Times New Roman"/>
                        <a:cs typeface="+mn-cs"/>
                      </a:endParaRPr>
                    </a:p>
                    <a:p>
                      <a:pPr marL="0" marR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914400" algn="l"/>
                        </a:tabLst>
                      </a:pPr>
                      <a:r>
                        <a:rPr lang="en-US" sz="1200" b="1" kern="1200" dirty="0">
                          <a:solidFill>
                            <a:srgbClr val="FFFFFF"/>
                          </a:solidFill>
                          <a:latin typeface="+mn-lt"/>
                          <a:ea typeface="Times New Roman"/>
                          <a:cs typeface="+mn-cs"/>
                        </a:rPr>
                        <a:t>Budget</a:t>
                      </a:r>
                    </a:p>
                  </a:txBody>
                  <a:tcPr marL="68048" marR="68048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365F9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914400" algn="l"/>
                        </a:tabLst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+mn-lt"/>
                          <a:ea typeface="Times New Roman"/>
                        </a:rPr>
                        <a:t>% of Change</a:t>
                      </a:r>
                      <a:endParaRPr lang="en-US" sz="1200" dirty="0"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365F91"/>
                    </a:solidFill>
                  </a:tcPr>
                </a:tc>
              </a:tr>
              <a:tr h="19315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-914400" algn="l"/>
                          <a:tab pos="1819275" algn="l"/>
                        </a:tabLst>
                        <a:defRPr/>
                      </a:pPr>
                      <a:r>
                        <a:rPr lang="en-US" sz="12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</a:rPr>
                        <a:t>LOSSAN &amp; Coast Rail Coordinating Council</a:t>
                      </a:r>
                      <a:endParaRPr lang="en-US" sz="1200" dirty="0" smtClean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 defTabSz="914400" rtl="0" eaLnBrk="1" fontAlgn="b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914400" algn="l"/>
                          <a:tab pos="1819275" algn="l"/>
                        </a:tabLst>
                      </a:pPr>
                      <a:r>
                        <a:rPr lang="en-US" sz="12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          </a:t>
                      </a:r>
                      <a:r>
                        <a:rPr lang="en-US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$     </a:t>
                      </a:r>
                      <a:r>
                        <a:rPr lang="en-US" sz="12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17,705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 defTabSz="914400" rtl="0" eaLnBrk="1" fontAlgn="b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914400" algn="l"/>
                          <a:tab pos="1819275" algn="l"/>
                        </a:tabLst>
                      </a:pPr>
                      <a:r>
                        <a:rPr lang="en-US" sz="12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         </a:t>
                      </a:r>
                      <a:r>
                        <a:rPr lang="en-US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$      </a:t>
                      </a:r>
                      <a:r>
                        <a:rPr lang="en-US" sz="12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35,800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 defTabSz="914400" rtl="0" eaLnBrk="1" fontAlgn="b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914400" algn="l"/>
                          <a:tab pos="1819275" algn="l"/>
                        </a:tabLst>
                      </a:pPr>
                      <a:r>
                        <a:rPr lang="en-US" sz="12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    </a:t>
                      </a:r>
                      <a:r>
                        <a:rPr lang="en-US" sz="12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$       </a:t>
                      </a:r>
                      <a:r>
                        <a:rPr lang="en-US" sz="12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34,600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 defTabSz="914400" rtl="0" eaLnBrk="1" fontAlgn="b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914400" algn="l"/>
                          <a:tab pos="224155" algn="ctr"/>
                          <a:tab pos="448945" algn="r"/>
                          <a:tab pos="1819275" algn="l"/>
                        </a:tabLst>
                      </a:pPr>
                      <a:r>
                        <a:rPr lang="en-US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-3.4%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</a:rPr>
                        <a:t>Metrolink Commuter Rail</a:t>
                      </a:r>
                      <a:endParaRPr lang="en-US" sz="1200" dirty="0" smtClean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 defTabSz="914400" rtl="0" eaLnBrk="1" fontAlgn="b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914400" algn="l"/>
                          <a:tab pos="1819275" algn="l"/>
                        </a:tabLst>
                      </a:pPr>
                      <a:r>
                        <a:rPr lang="en-US" sz="12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          3,508,530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 defTabSz="914400" rtl="0" eaLnBrk="1" fontAlgn="b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914400" algn="l"/>
                          <a:tab pos="1819275" algn="l"/>
                        </a:tabLst>
                      </a:pPr>
                      <a:r>
                        <a:rPr lang="en-US" sz="12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           5,162,432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 defTabSz="914400" rtl="0" eaLnBrk="1" fontAlgn="b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914400" algn="l"/>
                          <a:tab pos="1819275" algn="l"/>
                        </a:tabLst>
                      </a:pPr>
                      <a:r>
                        <a:rPr lang="en-US" sz="12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          9,148,083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 defTabSz="914400" rtl="0" eaLnBrk="1" fontAlgn="b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914400" algn="l"/>
                          <a:tab pos="224155" algn="ctr"/>
                          <a:tab pos="448945" algn="r"/>
                          <a:tab pos="1819275" algn="l"/>
                        </a:tabLst>
                      </a:pPr>
                      <a:r>
                        <a:rPr lang="en-US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77.2%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15240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914400" algn="l"/>
                          <a:tab pos="1819275" algn="l"/>
                        </a:tabLst>
                      </a:pPr>
                      <a:r>
                        <a:rPr lang="en-US" sz="1200" b="1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</a:rPr>
                        <a:t>Santa Paula Branch </a:t>
                      </a:r>
                      <a:r>
                        <a:rPr lang="en-US" sz="12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</a:rPr>
                        <a:t>Line</a:t>
                      </a:r>
                      <a:endParaRPr lang="en-US" sz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 defTabSz="914400" rtl="0" eaLnBrk="1" fontAlgn="b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914400" algn="l"/>
                          <a:tab pos="1819275" algn="l"/>
                        </a:tabLst>
                      </a:pPr>
                      <a:r>
                        <a:rPr lang="en-US" sz="12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          2,676,651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 defTabSz="914400" rtl="0" eaLnBrk="1" fontAlgn="b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914400" algn="l"/>
                          <a:tab pos="1819275" algn="l"/>
                        </a:tabLst>
                      </a:pPr>
                      <a:r>
                        <a:rPr lang="en-US" sz="12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           1,112,752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 defTabSz="914400" rtl="0" eaLnBrk="1" fontAlgn="b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914400" algn="l"/>
                          <a:tab pos="1819275" algn="l"/>
                        </a:tabLst>
                      </a:pPr>
                      <a:r>
                        <a:rPr lang="en-US" sz="12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              841,000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 defTabSz="914400" rtl="0" eaLnBrk="1" fontAlgn="b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914400" algn="l"/>
                          <a:tab pos="224155" algn="ctr"/>
                          <a:tab pos="448945" algn="r"/>
                          <a:tab pos="1819275" algn="l"/>
                        </a:tabLst>
                      </a:pPr>
                      <a:r>
                        <a:rPr lang="en-US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-24.4</a:t>
                      </a:r>
                      <a:r>
                        <a:rPr lang="en-US" sz="12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%</a:t>
                      </a:r>
                      <a:endParaRPr lang="en-US" sz="12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  <a:cs typeface="+mn-cs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19812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914400" algn="l"/>
                          <a:tab pos="1819275" algn="l"/>
                        </a:tabLst>
                      </a:pPr>
                      <a:r>
                        <a:rPr lang="en-US" sz="1200" b="1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</a:rPr>
                        <a:t>Total Rail Budget</a:t>
                      </a:r>
                      <a:endParaRPr lang="en-US" sz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 defTabSz="914400" rtl="0" eaLnBrk="1" fontAlgn="b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914400" algn="l"/>
                          <a:tab pos="1819275" algn="l"/>
                        </a:tabLst>
                      </a:pPr>
                      <a:r>
                        <a:rPr lang="en-US" sz="12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          </a:t>
                      </a:r>
                      <a:r>
                        <a:rPr lang="en-US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$6,202,886 </a:t>
                      </a:r>
                      <a:endParaRPr lang="en-US" sz="12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  <a:cs typeface="+mn-cs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 defTabSz="914400" rtl="0" eaLnBrk="1" fontAlgn="b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914400" algn="l"/>
                          <a:tab pos="1819275" algn="l"/>
                        </a:tabLst>
                      </a:pPr>
                      <a:r>
                        <a:rPr lang="en-US" sz="12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           </a:t>
                      </a:r>
                      <a:r>
                        <a:rPr lang="en-US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$6,310,984 </a:t>
                      </a:r>
                      <a:endParaRPr lang="en-US" sz="12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  <a:cs typeface="+mn-cs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 defTabSz="914400" rtl="0" eaLnBrk="1" fontAlgn="b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914400" algn="l"/>
                          <a:tab pos="224155" algn="ctr"/>
                          <a:tab pos="448945" algn="r"/>
                          <a:tab pos="1819275" algn="l"/>
                        </a:tabLst>
                      </a:pPr>
                      <a:r>
                        <a:rPr lang="en-US" sz="12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      $10,023,683</a:t>
                      </a:r>
                      <a:r>
                        <a:rPr lang="en-US" sz="12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 </a:t>
                      </a:r>
                      <a:endParaRPr lang="en-US" sz="12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  <a:cs typeface="+mn-cs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 defTabSz="914400" rtl="0" eaLnBrk="1" fontAlgn="b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914400" algn="l"/>
                          <a:tab pos="224155" algn="ctr"/>
                          <a:tab pos="448945" algn="r"/>
                          <a:tab pos="1819275" algn="l"/>
                        </a:tabLst>
                      </a:pPr>
                      <a:r>
                        <a:rPr lang="en-US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58.8%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E1825B-A905-4D99-910F-C34D8B7A9F3A}" type="slidenum">
              <a:rPr lang="en-US" b="1" smtClean="0">
                <a:solidFill>
                  <a:schemeClr val="tx1"/>
                </a:solidFill>
              </a:rPr>
              <a:pPr/>
              <a:t>16</a:t>
            </a:fld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609600" y="4330750"/>
            <a:ext cx="8534400" cy="13080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b="1" dirty="0" err="1" smtClean="0">
                <a:solidFill>
                  <a:schemeClr val="accent1">
                    <a:lumMod val="50000"/>
                  </a:schemeClr>
                </a:solidFill>
                <a:cs typeface="Arial" pitchFamily="34" charset="0"/>
              </a:rPr>
              <a:t>Metrolink</a:t>
            </a:r>
            <a:r>
              <a:rPr lang="en-US" sz="1600" b="1" dirty="0" smtClean="0">
                <a:solidFill>
                  <a:schemeClr val="accent1">
                    <a:lumMod val="50000"/>
                  </a:schemeClr>
                </a:solidFill>
                <a:cs typeface="Arial" pitchFamily="34" charset="0"/>
              </a:rPr>
              <a:t> Commuter Rail:</a:t>
            </a:r>
          </a:p>
          <a:p>
            <a:r>
              <a:rPr lang="en-US" sz="500" b="1" dirty="0" smtClean="0">
                <a:solidFill>
                  <a:schemeClr val="accent1">
                    <a:lumMod val="50000"/>
                  </a:schemeClr>
                </a:solidFill>
                <a:cs typeface="Arial" pitchFamily="34" charset="0"/>
              </a:rPr>
              <a:t> </a:t>
            </a:r>
            <a:endParaRPr lang="en-US" sz="500" b="1" dirty="0">
              <a:solidFill>
                <a:schemeClr val="accent1">
                  <a:lumMod val="50000"/>
                </a:schemeClr>
              </a:solidFill>
              <a:cs typeface="Arial" pitchFamily="34" charset="0"/>
            </a:endParaRPr>
          </a:p>
          <a:p>
            <a:r>
              <a:rPr lang="en-US" sz="1600" b="1" dirty="0">
                <a:solidFill>
                  <a:schemeClr val="accent1">
                    <a:lumMod val="50000"/>
                  </a:schemeClr>
                </a:solidFill>
                <a:cs typeface="Arial" pitchFamily="34" charset="0"/>
              </a:rPr>
              <a:t>     </a:t>
            </a:r>
            <a:r>
              <a:rPr lang="en-US" sz="1600" b="1" dirty="0" smtClean="0">
                <a:solidFill>
                  <a:schemeClr val="accent1">
                    <a:lumMod val="50000"/>
                  </a:schemeClr>
                </a:solidFill>
                <a:cs typeface="Arial" pitchFamily="34" charset="0"/>
              </a:rPr>
              <a:t>+ $3,985,651  for SB1 funded capital rehabilitation projects and increased operating costs.</a:t>
            </a:r>
          </a:p>
          <a:p>
            <a:endParaRPr lang="en-US" sz="500" b="1" dirty="0">
              <a:solidFill>
                <a:schemeClr val="accent1">
                  <a:lumMod val="50000"/>
                </a:schemeClr>
              </a:solidFill>
              <a:cs typeface="Arial" pitchFamily="34" charset="0"/>
            </a:endParaRPr>
          </a:p>
          <a:p>
            <a:r>
              <a:rPr lang="en-US" sz="1600" b="1" dirty="0" smtClean="0">
                <a:solidFill>
                  <a:schemeClr val="accent1">
                    <a:lumMod val="50000"/>
                  </a:schemeClr>
                </a:solidFill>
                <a:cs typeface="Arial" pitchFamily="34" charset="0"/>
              </a:rPr>
              <a:t>Santa Paula Branch Line:</a:t>
            </a:r>
          </a:p>
          <a:p>
            <a:endParaRPr lang="en-US" sz="500" b="1" dirty="0">
              <a:solidFill>
                <a:schemeClr val="accent1">
                  <a:lumMod val="50000"/>
                </a:schemeClr>
              </a:solidFill>
              <a:cs typeface="Arial" pitchFamily="34" charset="0"/>
            </a:endParaRPr>
          </a:p>
          <a:p>
            <a:r>
              <a:rPr lang="en-US" sz="1600" b="1" dirty="0">
                <a:solidFill>
                  <a:schemeClr val="accent1">
                    <a:lumMod val="50000"/>
                  </a:schemeClr>
                </a:solidFill>
                <a:cs typeface="Arial" pitchFamily="34" charset="0"/>
              </a:rPr>
              <a:t>      </a:t>
            </a:r>
            <a:r>
              <a:rPr lang="en-US" sz="1600" b="1" dirty="0" smtClean="0">
                <a:solidFill>
                  <a:schemeClr val="accent1">
                    <a:lumMod val="50000"/>
                  </a:schemeClr>
                </a:solidFill>
                <a:cs typeface="Arial" pitchFamily="34" charset="0"/>
              </a:rPr>
              <a:t>- $271,752 for lower legal and staffing costs and one-time capital repairs.</a:t>
            </a:r>
            <a:endParaRPr lang="en-US" sz="1600" dirty="0"/>
          </a:p>
        </p:txBody>
      </p:sp>
      <p:sp>
        <p:nvSpPr>
          <p:cNvPr id="3" name="Rectangle 2"/>
          <p:cNvSpPr/>
          <p:nvPr/>
        </p:nvSpPr>
        <p:spPr>
          <a:xfrm>
            <a:off x="1143000" y="3745468"/>
            <a:ext cx="69342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>
                <a:solidFill>
                  <a:schemeClr val="accent1">
                    <a:lumMod val="50000"/>
                  </a:schemeClr>
                </a:solidFill>
                <a:cs typeface="Arial" pitchFamily="34" charset="0"/>
              </a:rPr>
              <a:t>Changes from Fiscal Year 2017/2018 to 2018/2019 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76400" y="838200"/>
            <a:ext cx="5791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Commuter Assistance Budget Tasks</a:t>
            </a:r>
            <a:endParaRPr lang="en-US" sz="24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Arial" pitchFamily="34" charset="0"/>
            </a:endParaRP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68902972"/>
              </p:ext>
            </p:extLst>
          </p:nvPr>
        </p:nvGraphicFramePr>
        <p:xfrm>
          <a:off x="1247674" y="1830977"/>
          <a:ext cx="6648652" cy="1750423"/>
        </p:xfrm>
        <a:graphic>
          <a:graphicData uri="http://schemas.openxmlformats.org/drawingml/2006/table">
            <a:tbl>
              <a:tblPr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tblPr>
              <a:tblGrid>
                <a:gridCol w="3111415"/>
                <a:gridCol w="943586"/>
                <a:gridCol w="943586"/>
                <a:gridCol w="942779"/>
                <a:gridCol w="707286"/>
              </a:tblGrid>
              <a:tr h="1132114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914400" algn="l"/>
                        </a:tabLst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+mn-lt"/>
                          <a:ea typeface="Times New Roman"/>
                        </a:rPr>
                        <a:t>Budget Tasks</a:t>
                      </a:r>
                      <a:endParaRPr lang="en-US" sz="1200" dirty="0"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365F9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914400" algn="l"/>
                        </a:tabLst>
                      </a:pPr>
                      <a:r>
                        <a:rPr lang="en-US" sz="1200" b="1" kern="1200" dirty="0">
                          <a:solidFill>
                            <a:srgbClr val="FFFFFF"/>
                          </a:solidFill>
                          <a:latin typeface="+mn-lt"/>
                          <a:ea typeface="Times New Roman"/>
                          <a:cs typeface="+mn-cs"/>
                        </a:rPr>
                        <a:t>Fiscal Year </a:t>
                      </a:r>
                      <a:r>
                        <a:rPr lang="en-US" sz="1200" b="1" kern="1200" dirty="0" smtClean="0">
                          <a:solidFill>
                            <a:srgbClr val="FFFFFF"/>
                          </a:solidFill>
                          <a:latin typeface="+mn-lt"/>
                          <a:ea typeface="Times New Roman"/>
                          <a:cs typeface="+mn-cs"/>
                        </a:rPr>
                        <a:t>2016/2017 </a:t>
                      </a:r>
                      <a:endParaRPr lang="en-US" sz="1200" b="1" kern="1200" dirty="0">
                        <a:solidFill>
                          <a:srgbClr val="FFFFFF"/>
                        </a:solidFill>
                        <a:latin typeface="+mn-lt"/>
                        <a:ea typeface="Times New Roman"/>
                        <a:cs typeface="+mn-cs"/>
                      </a:endParaRPr>
                    </a:p>
                    <a:p>
                      <a:pPr marL="0" marR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914400" algn="l"/>
                        </a:tabLst>
                      </a:pPr>
                      <a:r>
                        <a:rPr lang="en-US" sz="1200" b="1" kern="1200" dirty="0">
                          <a:solidFill>
                            <a:srgbClr val="FFFFFF"/>
                          </a:solidFill>
                          <a:latin typeface="+mn-lt"/>
                          <a:ea typeface="Times New Roman"/>
                          <a:cs typeface="+mn-cs"/>
                        </a:rPr>
                        <a:t>Actual</a:t>
                      </a:r>
                    </a:p>
                  </a:txBody>
                  <a:tcPr marL="68048" marR="68048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365F9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914400" algn="l"/>
                        </a:tabLst>
                      </a:pPr>
                      <a:r>
                        <a:rPr lang="en-US" sz="1200" b="1" kern="1200" dirty="0">
                          <a:solidFill>
                            <a:srgbClr val="FFFFFF"/>
                          </a:solidFill>
                          <a:latin typeface="+mn-lt"/>
                          <a:ea typeface="Times New Roman"/>
                          <a:cs typeface="+mn-cs"/>
                        </a:rPr>
                        <a:t>Fiscal Year </a:t>
                      </a:r>
                      <a:r>
                        <a:rPr lang="en-US" sz="1200" b="1" kern="1200" dirty="0" smtClean="0">
                          <a:solidFill>
                            <a:srgbClr val="FFFFFF"/>
                          </a:solidFill>
                          <a:latin typeface="+mn-lt"/>
                          <a:ea typeface="Times New Roman"/>
                          <a:cs typeface="+mn-cs"/>
                        </a:rPr>
                        <a:t>2017/2018</a:t>
                      </a:r>
                      <a:endParaRPr lang="en-US" sz="1200" b="1" kern="1200" dirty="0">
                        <a:solidFill>
                          <a:srgbClr val="FFFFFF"/>
                        </a:solidFill>
                        <a:latin typeface="+mn-lt"/>
                        <a:ea typeface="Times New Roman"/>
                        <a:cs typeface="+mn-cs"/>
                      </a:endParaRPr>
                    </a:p>
                    <a:p>
                      <a:pPr marL="0" marR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914400" algn="l"/>
                        </a:tabLst>
                      </a:pPr>
                      <a:r>
                        <a:rPr lang="en-US" sz="1200" b="1" kern="1200" dirty="0">
                          <a:solidFill>
                            <a:srgbClr val="FFFFFF"/>
                          </a:solidFill>
                          <a:latin typeface="+mn-lt"/>
                          <a:ea typeface="Times New Roman"/>
                          <a:cs typeface="+mn-cs"/>
                        </a:rPr>
                        <a:t>Budget</a:t>
                      </a:r>
                    </a:p>
                  </a:txBody>
                  <a:tcPr marL="68048" marR="68048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365F9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914400" algn="l"/>
                        </a:tabLst>
                      </a:pPr>
                      <a:r>
                        <a:rPr lang="en-US" sz="1200" b="1" kern="1200" dirty="0">
                          <a:solidFill>
                            <a:srgbClr val="FFFFFF"/>
                          </a:solidFill>
                          <a:latin typeface="+mn-lt"/>
                          <a:ea typeface="Times New Roman"/>
                          <a:cs typeface="+mn-cs"/>
                        </a:rPr>
                        <a:t>Fiscal Year </a:t>
                      </a:r>
                      <a:r>
                        <a:rPr lang="en-US" sz="1200" b="1" kern="1200" dirty="0" smtClean="0">
                          <a:solidFill>
                            <a:srgbClr val="FFFFFF"/>
                          </a:solidFill>
                          <a:latin typeface="+mn-lt"/>
                          <a:ea typeface="Times New Roman"/>
                          <a:cs typeface="+mn-cs"/>
                        </a:rPr>
                        <a:t>2018/2019</a:t>
                      </a:r>
                      <a:endParaRPr lang="en-US" sz="1200" b="1" kern="1200" dirty="0">
                        <a:solidFill>
                          <a:srgbClr val="FFFFFF"/>
                        </a:solidFill>
                        <a:latin typeface="+mn-lt"/>
                        <a:ea typeface="Times New Roman"/>
                        <a:cs typeface="+mn-cs"/>
                      </a:endParaRPr>
                    </a:p>
                    <a:p>
                      <a:pPr marL="0" marR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914400" algn="l"/>
                        </a:tabLst>
                      </a:pPr>
                      <a:r>
                        <a:rPr lang="en-US" sz="1200" b="1" kern="1200" dirty="0">
                          <a:solidFill>
                            <a:srgbClr val="FFFFFF"/>
                          </a:solidFill>
                          <a:latin typeface="+mn-lt"/>
                          <a:ea typeface="Times New Roman"/>
                          <a:cs typeface="+mn-cs"/>
                        </a:rPr>
                        <a:t>Budget</a:t>
                      </a:r>
                    </a:p>
                  </a:txBody>
                  <a:tcPr marL="68048" marR="68048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365F9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914400" algn="l"/>
                        </a:tabLst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+mn-lt"/>
                          <a:ea typeface="Times New Roman"/>
                        </a:rPr>
                        <a:t>% of Change</a:t>
                      </a:r>
                      <a:endParaRPr lang="en-US" sz="1200" dirty="0"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365F91"/>
                    </a:solidFill>
                  </a:tcPr>
                </a:tc>
              </a:tr>
              <a:tr h="163286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914400" algn="l"/>
                          <a:tab pos="1819275" algn="l"/>
                        </a:tabLst>
                      </a:pPr>
                      <a:r>
                        <a:rPr lang="en-US" sz="12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</a:rPr>
                        <a:t>Regional Transit Information Center</a:t>
                      </a:r>
                      <a:endParaRPr lang="en-US" sz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 defTabSz="914400" rtl="0" eaLnBrk="1" fontAlgn="b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914400" algn="l"/>
                          <a:tab pos="1819275" algn="l"/>
                        </a:tabLst>
                      </a:pPr>
                      <a:r>
                        <a:rPr lang="en-US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         $199,936 </a:t>
                      </a:r>
                      <a:endParaRPr lang="en-US" sz="12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  <a:cs typeface="+mn-cs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 defTabSz="914400" rtl="0" eaLnBrk="1" fontAlgn="b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914400" algn="l"/>
                          <a:tab pos="1819275" algn="l"/>
                        </a:tabLst>
                      </a:pPr>
                      <a:r>
                        <a:rPr lang="en-US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         $248,400 </a:t>
                      </a:r>
                      <a:endParaRPr lang="en-US" sz="12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  <a:cs typeface="+mn-cs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 defTabSz="914400" rtl="0" eaLnBrk="1" fontAlgn="b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914400" algn="l"/>
                          <a:tab pos="1819275" algn="l"/>
                        </a:tabLst>
                      </a:pPr>
                      <a:r>
                        <a:rPr lang="en-US" sz="12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         $265,800 </a:t>
                      </a:r>
                      <a:endParaRPr lang="en-US" sz="12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  <a:cs typeface="+mn-cs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 defTabSz="914400" rtl="0" eaLnBrk="1" fontAlgn="b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914400" algn="l"/>
                          <a:tab pos="1819275" algn="l"/>
                        </a:tabLst>
                      </a:pPr>
                      <a:r>
                        <a:rPr lang="en-US" sz="12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7.0%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209006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914400" algn="l"/>
                          <a:tab pos="1819275" algn="l"/>
                        </a:tabLst>
                      </a:pPr>
                      <a:r>
                        <a:rPr lang="en-US" sz="12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</a:rPr>
                        <a:t>Rideshare</a:t>
                      </a:r>
                      <a:r>
                        <a:rPr lang="en-US" sz="1200" b="1" baseline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</a:rPr>
                        <a:t> Programs</a:t>
                      </a:r>
                      <a:endParaRPr lang="en-US" sz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 defTabSz="914400" rtl="0" eaLnBrk="1" fontAlgn="b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914400" algn="l"/>
                          <a:tab pos="1819275" algn="l"/>
                        </a:tabLst>
                      </a:pPr>
                      <a:r>
                        <a:rPr lang="en-US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           </a:t>
                      </a:r>
                      <a:r>
                        <a:rPr lang="en-US" sz="12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278,354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 defTabSz="914400" rtl="0" eaLnBrk="1" fontAlgn="b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914400" algn="l"/>
                          <a:tab pos="1819275" algn="l"/>
                        </a:tabLst>
                      </a:pPr>
                      <a:r>
                        <a:rPr lang="en-US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            </a:t>
                      </a:r>
                      <a:r>
                        <a:rPr lang="en-US" sz="12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443,000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 defTabSz="914400" rtl="0" eaLnBrk="1" fontAlgn="b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914400" algn="l"/>
                          <a:tab pos="1819275" algn="l"/>
                        </a:tabLst>
                      </a:pPr>
                      <a:r>
                        <a:rPr lang="en-US" sz="12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            </a:t>
                      </a:r>
                      <a:r>
                        <a:rPr lang="en-US" sz="12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274,000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 defTabSz="914400" rtl="0" eaLnBrk="1" fontAlgn="b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914400" algn="l"/>
                          <a:tab pos="1819275" algn="l"/>
                        </a:tabLst>
                      </a:pPr>
                      <a:r>
                        <a:rPr lang="en-US" sz="12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-38.1%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22642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914400" algn="l"/>
                          <a:tab pos="1819275" algn="l"/>
                        </a:tabLst>
                      </a:pPr>
                      <a:r>
                        <a:rPr lang="en-US" sz="1200" b="1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</a:rPr>
                        <a:t>Total Commuter Assistance Budget</a:t>
                      </a:r>
                      <a:endParaRPr lang="en-US" sz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 defTabSz="914400" rtl="0" eaLnBrk="1" fontAlgn="b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914400" algn="l"/>
                          <a:tab pos="1819275" algn="l"/>
                        </a:tabLst>
                      </a:pPr>
                      <a:r>
                        <a:rPr lang="en-US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          $478,290 </a:t>
                      </a:r>
                      <a:endParaRPr lang="en-US" sz="12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  <a:cs typeface="+mn-cs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 defTabSz="914400" rtl="0" eaLnBrk="1" fontAlgn="b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914400" algn="l"/>
                          <a:tab pos="1819275" algn="l"/>
                        </a:tabLst>
                      </a:pPr>
                      <a:r>
                        <a:rPr lang="en-US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          $691,400 </a:t>
                      </a:r>
                      <a:endParaRPr lang="en-US" sz="12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  <a:cs typeface="+mn-cs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 defTabSz="914400" rtl="0" eaLnBrk="1" fontAlgn="b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914400" algn="l"/>
                          <a:tab pos="1819275" algn="l"/>
                        </a:tabLst>
                      </a:pPr>
                      <a:r>
                        <a:rPr lang="en-US" sz="12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          $539,800 </a:t>
                      </a:r>
                      <a:endParaRPr lang="en-US" sz="12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  <a:cs typeface="+mn-cs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 defTabSz="914400" rtl="0" eaLnBrk="1" fontAlgn="b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914400" algn="l"/>
                          <a:tab pos="1819275" algn="l"/>
                        </a:tabLst>
                      </a:pPr>
                      <a:r>
                        <a:rPr lang="en-US" sz="12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-21.9%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E1825B-A905-4D99-910F-C34D8B7A9F3A}" type="slidenum">
              <a:rPr lang="en-US" b="1" smtClean="0">
                <a:solidFill>
                  <a:schemeClr val="tx1"/>
                </a:solidFill>
              </a:rPr>
              <a:pPr/>
              <a:t>17</a:t>
            </a:fld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143000" y="4483150"/>
            <a:ext cx="6858000" cy="13080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b="1" dirty="0" smtClean="0">
                <a:solidFill>
                  <a:schemeClr val="accent1">
                    <a:lumMod val="50000"/>
                  </a:schemeClr>
                </a:solidFill>
                <a:cs typeface="Arial" pitchFamily="34" charset="0"/>
              </a:rPr>
              <a:t>Regional Transit Information Center: </a:t>
            </a:r>
          </a:p>
          <a:p>
            <a:endParaRPr lang="en-US" sz="500" b="1" dirty="0">
              <a:solidFill>
                <a:schemeClr val="accent1">
                  <a:lumMod val="50000"/>
                </a:schemeClr>
              </a:solidFill>
              <a:cs typeface="Arial" pitchFamily="34" charset="0"/>
            </a:endParaRPr>
          </a:p>
          <a:p>
            <a:r>
              <a:rPr lang="en-US" sz="1600" b="1" dirty="0">
                <a:solidFill>
                  <a:schemeClr val="accent1">
                    <a:lumMod val="50000"/>
                  </a:schemeClr>
                </a:solidFill>
                <a:cs typeface="Arial" pitchFamily="34" charset="0"/>
              </a:rPr>
              <a:t>     + </a:t>
            </a:r>
            <a:r>
              <a:rPr lang="en-US" sz="1600" b="1" dirty="0" smtClean="0">
                <a:solidFill>
                  <a:schemeClr val="accent1">
                    <a:lumMod val="50000"/>
                  </a:schemeClr>
                </a:solidFill>
                <a:cs typeface="Arial" pitchFamily="34" charset="0"/>
              </a:rPr>
              <a:t>$17,400 for increased staffing costs.</a:t>
            </a:r>
          </a:p>
          <a:p>
            <a:endParaRPr lang="en-US" sz="500" b="1" dirty="0">
              <a:solidFill>
                <a:schemeClr val="accent1">
                  <a:lumMod val="50000"/>
                </a:schemeClr>
              </a:solidFill>
              <a:cs typeface="Arial" pitchFamily="34" charset="0"/>
            </a:endParaRPr>
          </a:p>
          <a:p>
            <a:r>
              <a:rPr lang="en-US" sz="1600" b="1" dirty="0" smtClean="0">
                <a:solidFill>
                  <a:schemeClr val="accent1">
                    <a:lumMod val="50000"/>
                  </a:schemeClr>
                </a:solidFill>
                <a:cs typeface="Arial" pitchFamily="34" charset="0"/>
              </a:rPr>
              <a:t>Rideshare Programs:</a:t>
            </a:r>
          </a:p>
          <a:p>
            <a:endParaRPr lang="en-US" sz="500" b="1" dirty="0">
              <a:solidFill>
                <a:schemeClr val="accent1">
                  <a:lumMod val="50000"/>
                </a:schemeClr>
              </a:solidFill>
              <a:cs typeface="Arial" pitchFamily="34" charset="0"/>
            </a:endParaRPr>
          </a:p>
          <a:p>
            <a:r>
              <a:rPr lang="en-US" sz="1600" b="1" dirty="0">
                <a:solidFill>
                  <a:schemeClr val="accent1">
                    <a:lumMod val="50000"/>
                  </a:schemeClr>
                </a:solidFill>
                <a:cs typeface="Arial" pitchFamily="34" charset="0"/>
              </a:rPr>
              <a:t>     </a:t>
            </a:r>
            <a:r>
              <a:rPr lang="en-US" sz="1600" b="1" dirty="0" smtClean="0">
                <a:solidFill>
                  <a:schemeClr val="accent1">
                    <a:lumMod val="50000"/>
                  </a:schemeClr>
                </a:solidFill>
                <a:cs typeface="Arial" pitchFamily="34" charset="0"/>
              </a:rPr>
              <a:t>-  $169,000 </a:t>
            </a:r>
            <a:r>
              <a:rPr lang="en-US" sz="1600" b="1" dirty="0">
                <a:solidFill>
                  <a:schemeClr val="accent1">
                    <a:lumMod val="50000"/>
                  </a:schemeClr>
                </a:solidFill>
                <a:cs typeface="Arial" pitchFamily="34" charset="0"/>
              </a:rPr>
              <a:t>for lower </a:t>
            </a:r>
            <a:r>
              <a:rPr lang="en-US" sz="1600" b="1" dirty="0" smtClean="0">
                <a:solidFill>
                  <a:schemeClr val="accent1">
                    <a:lumMod val="50000"/>
                  </a:schemeClr>
                </a:solidFill>
                <a:cs typeface="Arial" pitchFamily="34" charset="0"/>
              </a:rPr>
              <a:t>staffing costs as tasks were outsourced.</a:t>
            </a:r>
            <a:endParaRPr lang="en-US" sz="1600" dirty="0"/>
          </a:p>
        </p:txBody>
      </p:sp>
      <p:sp>
        <p:nvSpPr>
          <p:cNvPr id="5" name="Rectangle 4"/>
          <p:cNvSpPr/>
          <p:nvPr/>
        </p:nvSpPr>
        <p:spPr>
          <a:xfrm>
            <a:off x="838200" y="3974068"/>
            <a:ext cx="73914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>
                <a:solidFill>
                  <a:schemeClr val="accent1">
                    <a:lumMod val="50000"/>
                  </a:schemeClr>
                </a:solidFill>
                <a:cs typeface="Arial" pitchFamily="34" charset="0"/>
              </a:rPr>
              <a:t>Changes from Fiscal Year 2017/2018 to 2018/2019 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95400" y="757535"/>
            <a:ext cx="6477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Planning and Programming Budget Tasks</a:t>
            </a:r>
            <a:endParaRPr lang="en-US" sz="24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Arial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600200" y="2743200"/>
            <a:ext cx="6096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.</a:t>
            </a:r>
            <a:endParaRPr lang="en-US" sz="1600" b="1" dirty="0">
              <a:solidFill>
                <a:schemeClr val="accent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00566616"/>
              </p:ext>
            </p:extLst>
          </p:nvPr>
        </p:nvGraphicFramePr>
        <p:xfrm>
          <a:off x="685800" y="1447800"/>
          <a:ext cx="7675127" cy="1828800"/>
        </p:xfrm>
        <a:graphic>
          <a:graphicData uri="http://schemas.openxmlformats.org/drawingml/2006/table">
            <a:tbl>
              <a:tblPr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tblPr>
              <a:tblGrid>
                <a:gridCol w="3810000"/>
                <a:gridCol w="997878"/>
                <a:gridCol w="997878"/>
                <a:gridCol w="997878"/>
                <a:gridCol w="871493"/>
              </a:tblGrid>
              <a:tr h="408713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914400" algn="l"/>
                        </a:tabLst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+mn-lt"/>
                          <a:ea typeface="Times New Roman"/>
                        </a:rPr>
                        <a:t>Budget Tasks</a:t>
                      </a:r>
                      <a:endParaRPr lang="en-US" sz="1200" dirty="0">
                        <a:latin typeface="+mn-lt"/>
                        <a:ea typeface="Times New Roman"/>
                      </a:endParaRPr>
                    </a:p>
                  </a:txBody>
                  <a:tcPr marL="68119" marR="68119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365F9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914400" algn="l"/>
                        </a:tabLst>
                      </a:pPr>
                      <a:r>
                        <a:rPr lang="en-US" sz="1200" b="1" kern="1200" dirty="0">
                          <a:solidFill>
                            <a:srgbClr val="FFFFFF"/>
                          </a:solidFill>
                          <a:latin typeface="+mn-lt"/>
                          <a:ea typeface="Times New Roman"/>
                          <a:cs typeface="+mn-cs"/>
                        </a:rPr>
                        <a:t>Fiscal Year </a:t>
                      </a:r>
                      <a:r>
                        <a:rPr lang="en-US" sz="1200" b="1" kern="1200" dirty="0" smtClean="0">
                          <a:solidFill>
                            <a:srgbClr val="FFFFFF"/>
                          </a:solidFill>
                          <a:latin typeface="+mn-lt"/>
                          <a:ea typeface="Times New Roman"/>
                          <a:cs typeface="+mn-cs"/>
                        </a:rPr>
                        <a:t>2016/2017 </a:t>
                      </a:r>
                      <a:endParaRPr lang="en-US" sz="1200" b="1" kern="1200" dirty="0">
                        <a:solidFill>
                          <a:srgbClr val="FFFFFF"/>
                        </a:solidFill>
                        <a:latin typeface="+mn-lt"/>
                        <a:ea typeface="Times New Roman"/>
                        <a:cs typeface="+mn-cs"/>
                      </a:endParaRPr>
                    </a:p>
                    <a:p>
                      <a:pPr marL="0" marR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914400" algn="l"/>
                        </a:tabLst>
                      </a:pPr>
                      <a:r>
                        <a:rPr lang="en-US" sz="1200" b="1" kern="1200" dirty="0">
                          <a:solidFill>
                            <a:srgbClr val="FFFFFF"/>
                          </a:solidFill>
                          <a:latin typeface="+mn-lt"/>
                          <a:ea typeface="Times New Roman"/>
                          <a:cs typeface="+mn-cs"/>
                        </a:rPr>
                        <a:t>Actual</a:t>
                      </a:r>
                    </a:p>
                  </a:txBody>
                  <a:tcPr marL="68048" marR="68048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365F9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914400" algn="l"/>
                        </a:tabLst>
                      </a:pPr>
                      <a:r>
                        <a:rPr lang="en-US" sz="1200" b="1" kern="1200" dirty="0">
                          <a:solidFill>
                            <a:srgbClr val="FFFFFF"/>
                          </a:solidFill>
                          <a:latin typeface="+mn-lt"/>
                          <a:ea typeface="Times New Roman"/>
                          <a:cs typeface="+mn-cs"/>
                        </a:rPr>
                        <a:t>Fiscal Year </a:t>
                      </a:r>
                      <a:r>
                        <a:rPr lang="en-US" sz="1200" b="1" kern="1200" dirty="0" smtClean="0">
                          <a:solidFill>
                            <a:srgbClr val="FFFFFF"/>
                          </a:solidFill>
                          <a:latin typeface="+mn-lt"/>
                          <a:ea typeface="Times New Roman"/>
                          <a:cs typeface="+mn-cs"/>
                        </a:rPr>
                        <a:t>2017/2018</a:t>
                      </a:r>
                      <a:endParaRPr lang="en-US" sz="1200" b="1" kern="1200" dirty="0">
                        <a:solidFill>
                          <a:srgbClr val="FFFFFF"/>
                        </a:solidFill>
                        <a:latin typeface="+mn-lt"/>
                        <a:ea typeface="Times New Roman"/>
                        <a:cs typeface="+mn-cs"/>
                      </a:endParaRPr>
                    </a:p>
                    <a:p>
                      <a:pPr marL="0" marR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914400" algn="l"/>
                        </a:tabLst>
                      </a:pPr>
                      <a:r>
                        <a:rPr lang="en-US" sz="1200" b="1" kern="1200" dirty="0">
                          <a:solidFill>
                            <a:srgbClr val="FFFFFF"/>
                          </a:solidFill>
                          <a:latin typeface="+mn-lt"/>
                          <a:ea typeface="Times New Roman"/>
                          <a:cs typeface="+mn-cs"/>
                        </a:rPr>
                        <a:t>Budget</a:t>
                      </a:r>
                    </a:p>
                  </a:txBody>
                  <a:tcPr marL="68048" marR="68048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365F9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914400" algn="l"/>
                        </a:tabLst>
                      </a:pPr>
                      <a:r>
                        <a:rPr lang="en-US" sz="1200" b="1" kern="1200" dirty="0">
                          <a:solidFill>
                            <a:srgbClr val="FFFFFF"/>
                          </a:solidFill>
                          <a:latin typeface="+mn-lt"/>
                          <a:ea typeface="Times New Roman"/>
                          <a:cs typeface="+mn-cs"/>
                        </a:rPr>
                        <a:t>Fiscal Year </a:t>
                      </a:r>
                      <a:r>
                        <a:rPr lang="en-US" sz="1200" b="1" kern="1200" dirty="0" smtClean="0">
                          <a:solidFill>
                            <a:srgbClr val="FFFFFF"/>
                          </a:solidFill>
                          <a:latin typeface="+mn-lt"/>
                          <a:ea typeface="Times New Roman"/>
                          <a:cs typeface="+mn-cs"/>
                        </a:rPr>
                        <a:t>2018/2019</a:t>
                      </a:r>
                      <a:endParaRPr lang="en-US" sz="1200" b="1" kern="1200" dirty="0">
                        <a:solidFill>
                          <a:srgbClr val="FFFFFF"/>
                        </a:solidFill>
                        <a:latin typeface="+mn-lt"/>
                        <a:ea typeface="Times New Roman"/>
                        <a:cs typeface="+mn-cs"/>
                      </a:endParaRPr>
                    </a:p>
                    <a:p>
                      <a:pPr marL="0" marR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914400" algn="l"/>
                        </a:tabLst>
                      </a:pPr>
                      <a:r>
                        <a:rPr lang="en-US" sz="1200" b="1" kern="1200" dirty="0">
                          <a:solidFill>
                            <a:srgbClr val="FFFFFF"/>
                          </a:solidFill>
                          <a:latin typeface="+mn-lt"/>
                          <a:ea typeface="Times New Roman"/>
                          <a:cs typeface="+mn-cs"/>
                        </a:rPr>
                        <a:t>Budget</a:t>
                      </a:r>
                    </a:p>
                  </a:txBody>
                  <a:tcPr marL="68048" marR="68048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365F9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914400" algn="l"/>
                        </a:tabLst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+mn-lt"/>
                          <a:ea typeface="Times New Roman"/>
                        </a:rPr>
                        <a:t>% of Change </a:t>
                      </a:r>
                      <a:endParaRPr lang="en-US" sz="1200" dirty="0">
                        <a:latin typeface="+mn-lt"/>
                        <a:ea typeface="Times New Roman"/>
                      </a:endParaRPr>
                    </a:p>
                  </a:txBody>
                  <a:tcPr marL="68119" marR="68119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365F91"/>
                    </a:solidFill>
                  </a:tcPr>
                </a:tc>
              </a:tr>
              <a:tr h="136238">
                <a:tc>
                  <a:txBody>
                    <a:bodyPr/>
                    <a:lstStyle/>
                    <a:p>
                      <a:pPr marL="0" marR="0" algn="just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914400" algn="l"/>
                          <a:tab pos="1819275" algn="l"/>
                        </a:tabLst>
                      </a:pPr>
                      <a:r>
                        <a:rPr lang="en-US" sz="1200" b="1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+mn-cs"/>
                        </a:rPr>
                        <a:t>Airport Land Use Commission</a:t>
                      </a: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 defTabSz="914400" rtl="0" eaLnBrk="1" fontAlgn="b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914400" algn="l"/>
                          <a:tab pos="1819275" algn="l"/>
                        </a:tabLst>
                      </a:pPr>
                      <a:r>
                        <a:rPr lang="en-US" sz="12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     </a:t>
                      </a:r>
                      <a:r>
                        <a:rPr lang="en-US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$       </a:t>
                      </a:r>
                      <a:r>
                        <a:rPr lang="en-US" sz="12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13,724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 defTabSz="914400" rtl="0" eaLnBrk="1" fontAlgn="b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914400" algn="l"/>
                          <a:tab pos="1819275" algn="l"/>
                        </a:tabLst>
                      </a:pPr>
                      <a:r>
                        <a:rPr lang="en-US" sz="12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      </a:t>
                      </a:r>
                      <a:r>
                        <a:rPr lang="en-US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$       </a:t>
                      </a:r>
                      <a:r>
                        <a:rPr lang="en-US" sz="12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25,800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 defTabSz="914400" rtl="0" eaLnBrk="1" fontAlgn="b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914400" algn="l"/>
                          <a:tab pos="1819275" algn="l"/>
                        </a:tabLst>
                      </a:pPr>
                      <a:r>
                        <a:rPr lang="en-US" sz="12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      </a:t>
                      </a:r>
                      <a:r>
                        <a:rPr lang="en-US" sz="12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$       </a:t>
                      </a:r>
                      <a:r>
                        <a:rPr lang="en-US" sz="12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27,700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 defTabSz="914400" rtl="0" eaLnBrk="1" fontAlgn="b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914400" algn="l"/>
                          <a:tab pos="1819275" algn="l"/>
                        </a:tabLst>
                      </a:pPr>
                      <a:r>
                        <a:rPr lang="en-US" sz="12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7.4%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136238">
                <a:tc>
                  <a:txBody>
                    <a:bodyPr/>
                    <a:lstStyle/>
                    <a:p>
                      <a:pPr marL="0" marR="0" algn="just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914400" algn="l"/>
                          <a:tab pos="1819275" algn="l"/>
                        </a:tabLst>
                      </a:pPr>
                      <a:r>
                        <a:rPr lang="en-US" sz="1200" b="1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+mn-cs"/>
                        </a:rPr>
                        <a:t>Freight Movement</a:t>
                      </a: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 defTabSz="914400" rtl="0" eaLnBrk="1" fontAlgn="b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914400" algn="l"/>
                          <a:tab pos="1819275" algn="l"/>
                        </a:tabLst>
                      </a:pPr>
                      <a:r>
                        <a:rPr lang="en-US" sz="12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               18,414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 defTabSz="914400" rtl="0" eaLnBrk="1" fontAlgn="b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914400" algn="l"/>
                          <a:tab pos="1819275" algn="l"/>
                        </a:tabLst>
                      </a:pPr>
                      <a:r>
                        <a:rPr lang="en-US" sz="12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                38,800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 defTabSz="914400" rtl="0" eaLnBrk="1" fontAlgn="b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914400" algn="l"/>
                          <a:tab pos="1819275" algn="l"/>
                        </a:tabLst>
                      </a:pPr>
                      <a:r>
                        <a:rPr lang="en-US" sz="12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                42,700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 defTabSz="914400" rtl="0" eaLnBrk="1" fontAlgn="b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914400" algn="l"/>
                          <a:tab pos="1819275" algn="l"/>
                        </a:tabLst>
                      </a:pPr>
                      <a:r>
                        <a:rPr lang="en-US" sz="12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10.1%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136238">
                <a:tc>
                  <a:txBody>
                    <a:bodyPr/>
                    <a:lstStyle/>
                    <a:p>
                      <a:pPr marL="0" marR="0" algn="just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914400" algn="l"/>
                          <a:tab pos="1819275" algn="l"/>
                        </a:tabLst>
                      </a:pPr>
                      <a:r>
                        <a:rPr lang="en-US" sz="1200" b="1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+mn-cs"/>
                        </a:rPr>
                        <a:t>Regional Transit Planning</a:t>
                      </a: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 defTabSz="914400" rtl="0" eaLnBrk="1" fontAlgn="b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914400" algn="l"/>
                          <a:tab pos="1819275" algn="l"/>
                        </a:tabLst>
                      </a:pPr>
                      <a:r>
                        <a:rPr lang="en-US" sz="12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             713,874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 defTabSz="914400" rtl="0" eaLnBrk="1" fontAlgn="b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914400" algn="l"/>
                          <a:tab pos="1819275" algn="l"/>
                        </a:tabLst>
                      </a:pPr>
                      <a:r>
                        <a:rPr lang="en-US" sz="12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              982,600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 defTabSz="914400" rtl="0" eaLnBrk="1" fontAlgn="b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914400" algn="l"/>
                          <a:tab pos="1819275" algn="l"/>
                        </a:tabLst>
                      </a:pPr>
                      <a:r>
                        <a:rPr lang="en-US" sz="12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              938,800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 defTabSz="914400" rtl="0" eaLnBrk="1" fontAlgn="b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914400" algn="l"/>
                          <a:tab pos="1819275" algn="l"/>
                        </a:tabLst>
                      </a:pPr>
                      <a:r>
                        <a:rPr lang="en-US" sz="12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-4.5%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136238">
                <a:tc>
                  <a:txBody>
                    <a:bodyPr/>
                    <a:lstStyle/>
                    <a:p>
                      <a:pPr marL="0" marR="0" algn="just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914400" algn="l"/>
                          <a:tab pos="1819275" algn="l"/>
                        </a:tabLst>
                      </a:pPr>
                      <a:r>
                        <a:rPr lang="en-US" sz="1200" b="1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+mn-cs"/>
                        </a:rPr>
                        <a:t>Regional Transportation Planning</a:t>
                      </a: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 defTabSz="914400" rtl="0" eaLnBrk="1" fontAlgn="b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914400" algn="l"/>
                          <a:tab pos="1819275" algn="l"/>
                        </a:tabLst>
                      </a:pPr>
                      <a:r>
                        <a:rPr lang="en-US" sz="12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             600,411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 defTabSz="914400" rtl="0" eaLnBrk="1" fontAlgn="b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914400" algn="l"/>
                          <a:tab pos="1819275" algn="l"/>
                        </a:tabLst>
                      </a:pPr>
                      <a:r>
                        <a:rPr lang="en-US" sz="12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              922,100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 defTabSz="914400" rtl="0" eaLnBrk="1" fontAlgn="b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914400" algn="l"/>
                          <a:tab pos="1819275" algn="l"/>
                        </a:tabLst>
                      </a:pPr>
                      <a:r>
                        <a:rPr lang="en-US" sz="12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              961,300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 defTabSz="914400" rtl="0" eaLnBrk="1" fontAlgn="b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914400" algn="l"/>
                          <a:tab pos="1819275" algn="l"/>
                        </a:tabLst>
                      </a:pPr>
                      <a:r>
                        <a:rPr lang="en-US" sz="12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4.3%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136238">
                <a:tc>
                  <a:txBody>
                    <a:bodyPr/>
                    <a:lstStyle/>
                    <a:p>
                      <a:pPr marL="0" marR="0" algn="just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914400" algn="l"/>
                          <a:tab pos="1819275" algn="l"/>
                        </a:tabLst>
                      </a:pPr>
                      <a:r>
                        <a:rPr lang="en-US" sz="1200" b="1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+mn-cs"/>
                        </a:rPr>
                        <a:t>Transportation Development Act</a:t>
                      </a: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 defTabSz="914400" rtl="0" eaLnBrk="1" fontAlgn="b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914400" algn="l"/>
                          <a:tab pos="1819275" algn="l"/>
                        </a:tabLst>
                      </a:pPr>
                      <a:r>
                        <a:rPr lang="en-US" sz="12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       30,024,119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 defTabSz="914400" rtl="0" eaLnBrk="1" fontAlgn="b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914400" algn="l"/>
                          <a:tab pos="1819275" algn="l"/>
                        </a:tabLst>
                      </a:pPr>
                      <a:r>
                        <a:rPr lang="en-US" sz="12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        30,261,132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 defTabSz="914400" rtl="0" eaLnBrk="1" fontAlgn="b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914400" algn="l"/>
                          <a:tab pos="1819275" algn="l"/>
                        </a:tabLst>
                      </a:pPr>
                      <a:r>
                        <a:rPr lang="en-US" sz="12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        30,873,682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 defTabSz="914400" rtl="0" eaLnBrk="1" fontAlgn="b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914400" algn="l"/>
                          <a:tab pos="1819275" algn="l"/>
                        </a:tabLst>
                      </a:pPr>
                      <a:r>
                        <a:rPr lang="en-US" sz="12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2.0%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136238">
                <a:tc>
                  <a:txBody>
                    <a:bodyPr/>
                    <a:lstStyle/>
                    <a:p>
                      <a:pPr marL="0" marR="0" algn="just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914400" algn="l"/>
                          <a:tab pos="1819275" algn="l"/>
                        </a:tabLst>
                      </a:pPr>
                      <a:r>
                        <a:rPr lang="en-US" sz="1200" b="1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+mn-cs"/>
                        </a:rPr>
                        <a:t>Transportation </a:t>
                      </a:r>
                      <a:r>
                        <a:rPr lang="en-US" sz="1200" b="1" kern="12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+mn-cs"/>
                        </a:rPr>
                        <a:t>Programming</a:t>
                      </a:r>
                      <a:endParaRPr lang="en-US" sz="1200" b="1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Times New Roman"/>
                        <a:cs typeface="+mn-cs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 defTabSz="914400" rtl="0" eaLnBrk="1" fontAlgn="b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914400" algn="l"/>
                          <a:tab pos="1819275" algn="l"/>
                        </a:tabLst>
                      </a:pPr>
                      <a:r>
                        <a:rPr lang="en-US" sz="12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             315,628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 defTabSz="914400" rtl="0" eaLnBrk="1" fontAlgn="b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914400" algn="l"/>
                          <a:tab pos="1819275" algn="l"/>
                        </a:tabLst>
                      </a:pPr>
                      <a:r>
                        <a:rPr lang="en-US" sz="12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              328,200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 defTabSz="914400" rtl="0" eaLnBrk="1" fontAlgn="b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914400" algn="l"/>
                          <a:tab pos="1819275" algn="l"/>
                        </a:tabLst>
                      </a:pPr>
                      <a:r>
                        <a:rPr lang="en-US" sz="12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              336,000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 defTabSz="914400" rtl="0" eaLnBrk="1" fontAlgn="b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914400" algn="l"/>
                          <a:tab pos="1819275" algn="l"/>
                        </a:tabLst>
                      </a:pPr>
                      <a:r>
                        <a:rPr lang="en-US" sz="12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2.4%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181650">
                <a:tc>
                  <a:txBody>
                    <a:bodyPr/>
                    <a:lstStyle/>
                    <a:p>
                      <a:pPr marL="0" marR="0" algn="just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914400" algn="l"/>
                          <a:tab pos="1819275" algn="l"/>
                        </a:tabLst>
                      </a:pPr>
                      <a:r>
                        <a:rPr lang="en-US" sz="1200" b="1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+mn-cs"/>
                        </a:rPr>
                        <a:t>Total Planning &amp; Programming Budget</a:t>
                      </a: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 defTabSz="914400" rtl="0" eaLnBrk="1" fontAlgn="b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914400" algn="l"/>
                          <a:tab pos="1819275" algn="l"/>
                        </a:tabLst>
                      </a:pPr>
                      <a:r>
                        <a:rPr lang="en-US" sz="12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      </a:t>
                      </a:r>
                      <a:r>
                        <a:rPr lang="en-US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$31,686,170 </a:t>
                      </a:r>
                      <a:endParaRPr lang="en-US" sz="12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  <a:cs typeface="+mn-cs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 defTabSz="914400" rtl="0" eaLnBrk="1" fontAlgn="b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914400" algn="l"/>
                          <a:tab pos="1819275" algn="l"/>
                        </a:tabLst>
                      </a:pPr>
                      <a:r>
                        <a:rPr lang="en-US" sz="12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      </a:t>
                      </a:r>
                      <a:r>
                        <a:rPr lang="en-US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$32,558,632 </a:t>
                      </a:r>
                      <a:endParaRPr lang="en-US" sz="12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  <a:cs typeface="+mn-cs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 defTabSz="914400" rtl="0" eaLnBrk="1" fontAlgn="b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914400" algn="l"/>
                          <a:tab pos="1819275" algn="l"/>
                        </a:tabLst>
                      </a:pPr>
                      <a:r>
                        <a:rPr lang="en-US" sz="12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      </a:t>
                      </a:r>
                      <a:r>
                        <a:rPr lang="en-US" sz="12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$33,180,182 </a:t>
                      </a:r>
                      <a:endParaRPr lang="en-US" sz="12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  <a:cs typeface="+mn-cs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 defTabSz="914400" rtl="0" eaLnBrk="1" fontAlgn="b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914400" algn="l"/>
                          <a:tab pos="1819275" algn="l"/>
                        </a:tabLst>
                      </a:pPr>
                      <a:r>
                        <a:rPr lang="en-US" sz="12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1.9%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E1825B-A905-4D99-910F-C34D8B7A9F3A}" type="slidenum">
              <a:rPr lang="en-US" b="1" smtClean="0">
                <a:solidFill>
                  <a:schemeClr val="tx1"/>
                </a:solidFill>
              </a:rPr>
              <a:pPr/>
              <a:t>18</a:t>
            </a:fld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762000" y="3913019"/>
            <a:ext cx="7848600" cy="19543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b="1" dirty="0" smtClean="0">
                <a:solidFill>
                  <a:schemeClr val="accent1">
                    <a:lumMod val="50000"/>
                  </a:schemeClr>
                </a:solidFill>
                <a:cs typeface="Arial" pitchFamily="34" charset="0"/>
              </a:rPr>
              <a:t>Regional Transit Planning:</a:t>
            </a:r>
          </a:p>
          <a:p>
            <a:endParaRPr lang="en-US" sz="500" b="1" dirty="0">
              <a:solidFill>
                <a:schemeClr val="accent1">
                  <a:lumMod val="50000"/>
                </a:schemeClr>
              </a:solidFill>
              <a:cs typeface="Arial" pitchFamily="34" charset="0"/>
            </a:endParaRPr>
          </a:p>
          <a:p>
            <a:r>
              <a:rPr lang="en-US" sz="1600" b="1" dirty="0">
                <a:solidFill>
                  <a:schemeClr val="accent1">
                    <a:lumMod val="50000"/>
                  </a:schemeClr>
                </a:solidFill>
                <a:cs typeface="Arial" pitchFamily="34" charset="0"/>
              </a:rPr>
              <a:t>     </a:t>
            </a:r>
            <a:r>
              <a:rPr lang="en-US" sz="1600" b="1" dirty="0" smtClean="0">
                <a:solidFill>
                  <a:schemeClr val="accent1">
                    <a:lumMod val="50000"/>
                  </a:schemeClr>
                </a:solidFill>
                <a:cs typeface="Arial" pitchFamily="34" charset="0"/>
              </a:rPr>
              <a:t>-  $43,800  </a:t>
            </a:r>
            <a:r>
              <a:rPr lang="en-US" sz="1600" b="1" dirty="0">
                <a:solidFill>
                  <a:schemeClr val="accent1">
                    <a:lumMod val="50000"/>
                  </a:schemeClr>
                </a:solidFill>
                <a:cs typeface="Arial" pitchFamily="34" charset="0"/>
              </a:rPr>
              <a:t>for </a:t>
            </a:r>
            <a:r>
              <a:rPr lang="en-US" sz="1600" b="1" dirty="0" smtClean="0">
                <a:solidFill>
                  <a:schemeClr val="accent1">
                    <a:lumMod val="50000"/>
                  </a:schemeClr>
                </a:solidFill>
                <a:cs typeface="Arial" pitchFamily="34" charset="0"/>
              </a:rPr>
              <a:t>completion of consultant studies.</a:t>
            </a:r>
          </a:p>
          <a:p>
            <a:endParaRPr lang="en-US" sz="500" b="1" dirty="0">
              <a:solidFill>
                <a:schemeClr val="accent1">
                  <a:lumMod val="50000"/>
                </a:schemeClr>
              </a:solidFill>
              <a:cs typeface="Arial" pitchFamily="34" charset="0"/>
            </a:endParaRPr>
          </a:p>
          <a:p>
            <a:r>
              <a:rPr lang="en-US" sz="1600" b="1" dirty="0" smtClean="0">
                <a:solidFill>
                  <a:schemeClr val="accent1">
                    <a:lumMod val="50000"/>
                  </a:schemeClr>
                </a:solidFill>
                <a:cs typeface="Arial" pitchFamily="34" charset="0"/>
              </a:rPr>
              <a:t>Regional Transportation Planning:</a:t>
            </a:r>
          </a:p>
          <a:p>
            <a:endParaRPr lang="en-US" sz="500" b="1" dirty="0">
              <a:solidFill>
                <a:schemeClr val="accent1">
                  <a:lumMod val="50000"/>
                </a:schemeClr>
              </a:solidFill>
              <a:cs typeface="Arial" pitchFamily="34" charset="0"/>
            </a:endParaRPr>
          </a:p>
          <a:p>
            <a:r>
              <a:rPr lang="en-US" sz="1600" b="1" dirty="0">
                <a:solidFill>
                  <a:schemeClr val="accent1">
                    <a:lumMod val="50000"/>
                  </a:schemeClr>
                </a:solidFill>
                <a:cs typeface="Arial" pitchFamily="34" charset="0"/>
              </a:rPr>
              <a:t>     </a:t>
            </a:r>
            <a:r>
              <a:rPr lang="en-US" sz="1600" b="1" dirty="0" smtClean="0">
                <a:solidFill>
                  <a:schemeClr val="accent1">
                    <a:lumMod val="50000"/>
                  </a:schemeClr>
                </a:solidFill>
                <a:cs typeface="Arial" pitchFamily="34" charset="0"/>
              </a:rPr>
              <a:t>+ $39,200 </a:t>
            </a:r>
            <a:r>
              <a:rPr lang="en-US" sz="1600" b="1" dirty="0">
                <a:solidFill>
                  <a:schemeClr val="accent1">
                    <a:lumMod val="50000"/>
                  </a:schemeClr>
                </a:solidFill>
                <a:cs typeface="Arial" pitchFamily="34" charset="0"/>
              </a:rPr>
              <a:t>for </a:t>
            </a:r>
            <a:r>
              <a:rPr lang="en-US" sz="1600" b="1" dirty="0" smtClean="0">
                <a:solidFill>
                  <a:schemeClr val="accent1">
                    <a:lumMod val="50000"/>
                  </a:schemeClr>
                </a:solidFill>
                <a:cs typeface="Arial" pitchFamily="34" charset="0"/>
              </a:rPr>
              <a:t>new studies and increase in staff costs.</a:t>
            </a:r>
          </a:p>
          <a:p>
            <a:endParaRPr lang="en-US" sz="500" b="1" dirty="0" smtClean="0">
              <a:solidFill>
                <a:schemeClr val="accent1">
                  <a:lumMod val="50000"/>
                </a:schemeClr>
              </a:solidFill>
              <a:cs typeface="Arial" pitchFamily="34" charset="0"/>
            </a:endParaRPr>
          </a:p>
          <a:p>
            <a:r>
              <a:rPr lang="en-US" sz="1600" b="1" dirty="0" smtClean="0">
                <a:solidFill>
                  <a:schemeClr val="accent1">
                    <a:lumMod val="50000"/>
                  </a:schemeClr>
                </a:solidFill>
                <a:cs typeface="Arial" pitchFamily="34" charset="0"/>
              </a:rPr>
              <a:t>Transportation Development Act:</a:t>
            </a:r>
          </a:p>
          <a:p>
            <a:endParaRPr lang="en-US" sz="500" b="1" dirty="0" smtClean="0">
              <a:solidFill>
                <a:schemeClr val="accent1">
                  <a:lumMod val="50000"/>
                </a:schemeClr>
              </a:solidFill>
              <a:cs typeface="Arial" pitchFamily="34" charset="0"/>
            </a:endParaRPr>
          </a:p>
          <a:p>
            <a:r>
              <a:rPr lang="en-US" sz="1600" b="1" dirty="0">
                <a:solidFill>
                  <a:schemeClr val="accent1">
                    <a:lumMod val="50000"/>
                  </a:schemeClr>
                </a:solidFill>
                <a:cs typeface="Arial" pitchFamily="34" charset="0"/>
              </a:rPr>
              <a:t> </a:t>
            </a:r>
            <a:r>
              <a:rPr lang="en-US" sz="1600" b="1" dirty="0" smtClean="0">
                <a:solidFill>
                  <a:schemeClr val="accent1">
                    <a:lumMod val="50000"/>
                  </a:schemeClr>
                </a:solidFill>
                <a:cs typeface="Arial" pitchFamily="34" charset="0"/>
              </a:rPr>
              <a:t>    + $612,550 for additional pass-through funds to local agencies.</a:t>
            </a:r>
            <a:endParaRPr lang="en-US" sz="1600" dirty="0"/>
          </a:p>
        </p:txBody>
      </p:sp>
      <p:sp>
        <p:nvSpPr>
          <p:cNvPr id="4" name="Rectangle 3"/>
          <p:cNvSpPr/>
          <p:nvPr/>
        </p:nvSpPr>
        <p:spPr>
          <a:xfrm>
            <a:off x="990600" y="3516868"/>
            <a:ext cx="71628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>
                <a:solidFill>
                  <a:schemeClr val="accent1">
                    <a:lumMod val="50000"/>
                  </a:schemeClr>
                </a:solidFill>
                <a:cs typeface="Arial" pitchFamily="34" charset="0"/>
              </a:rPr>
              <a:t>Changes from Fiscal Year 2017/2018 to 2018/2019 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24000" y="909935"/>
            <a:ext cx="6096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General Government Budget  Tasks</a:t>
            </a:r>
            <a:endParaRPr lang="en-US" sz="24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Arial" pitchFamily="34" charset="0"/>
            </a:endParaRP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61544328"/>
              </p:ext>
            </p:extLst>
          </p:nvPr>
        </p:nvGraphicFramePr>
        <p:xfrm>
          <a:off x="762000" y="1600200"/>
          <a:ext cx="7527648" cy="1463040"/>
        </p:xfrm>
        <a:graphic>
          <a:graphicData uri="http://schemas.openxmlformats.org/drawingml/2006/table">
            <a:tbl>
              <a:tblPr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tblPr>
              <a:tblGrid>
                <a:gridCol w="3262606"/>
                <a:gridCol w="1059439"/>
                <a:gridCol w="1053515"/>
                <a:gridCol w="1028975"/>
                <a:gridCol w="1123113"/>
              </a:tblGrid>
              <a:tr h="40005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914400" algn="l"/>
                        </a:tabLst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+mn-lt"/>
                          <a:ea typeface="Times New Roman"/>
                        </a:rPr>
                        <a:t>Budget Tasks</a:t>
                      </a:r>
                      <a:endParaRPr lang="en-US" sz="1200" dirty="0"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365F9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914400" algn="l"/>
                        </a:tabLst>
                      </a:pPr>
                      <a:r>
                        <a:rPr lang="en-US" sz="1200" b="1" kern="1200" dirty="0">
                          <a:solidFill>
                            <a:srgbClr val="FFFFFF"/>
                          </a:solidFill>
                          <a:latin typeface="+mn-lt"/>
                          <a:ea typeface="Times New Roman"/>
                          <a:cs typeface="+mn-cs"/>
                        </a:rPr>
                        <a:t>Fiscal Year </a:t>
                      </a:r>
                      <a:r>
                        <a:rPr lang="en-US" sz="1200" b="1" kern="1200" dirty="0" smtClean="0">
                          <a:solidFill>
                            <a:srgbClr val="FFFFFF"/>
                          </a:solidFill>
                          <a:latin typeface="+mn-lt"/>
                          <a:ea typeface="Times New Roman"/>
                          <a:cs typeface="+mn-cs"/>
                        </a:rPr>
                        <a:t>2016/2017 </a:t>
                      </a:r>
                      <a:endParaRPr lang="en-US" sz="1200" b="1" kern="1200" dirty="0">
                        <a:solidFill>
                          <a:srgbClr val="FFFFFF"/>
                        </a:solidFill>
                        <a:latin typeface="+mn-lt"/>
                        <a:ea typeface="Times New Roman"/>
                        <a:cs typeface="+mn-cs"/>
                      </a:endParaRPr>
                    </a:p>
                    <a:p>
                      <a:pPr marL="0" marR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914400" algn="l"/>
                        </a:tabLst>
                      </a:pPr>
                      <a:r>
                        <a:rPr lang="en-US" sz="1200" b="1" kern="1200" dirty="0">
                          <a:solidFill>
                            <a:srgbClr val="FFFFFF"/>
                          </a:solidFill>
                          <a:latin typeface="+mn-lt"/>
                          <a:ea typeface="Times New Roman"/>
                          <a:cs typeface="+mn-cs"/>
                        </a:rPr>
                        <a:t>Actual</a:t>
                      </a:r>
                    </a:p>
                  </a:txBody>
                  <a:tcPr marL="68048" marR="68048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365F9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914400" algn="l"/>
                        </a:tabLst>
                      </a:pPr>
                      <a:r>
                        <a:rPr lang="en-US" sz="1200" b="1" kern="1200" dirty="0">
                          <a:solidFill>
                            <a:srgbClr val="FFFFFF"/>
                          </a:solidFill>
                          <a:latin typeface="+mn-lt"/>
                          <a:ea typeface="Times New Roman"/>
                          <a:cs typeface="+mn-cs"/>
                        </a:rPr>
                        <a:t>Fiscal Year </a:t>
                      </a:r>
                      <a:r>
                        <a:rPr lang="en-US" sz="1200" b="1" kern="1200" dirty="0" smtClean="0">
                          <a:solidFill>
                            <a:srgbClr val="FFFFFF"/>
                          </a:solidFill>
                          <a:latin typeface="+mn-lt"/>
                          <a:ea typeface="Times New Roman"/>
                          <a:cs typeface="+mn-cs"/>
                        </a:rPr>
                        <a:t>2017/2018</a:t>
                      </a:r>
                      <a:endParaRPr lang="en-US" sz="1200" b="1" kern="1200" dirty="0">
                        <a:solidFill>
                          <a:srgbClr val="FFFFFF"/>
                        </a:solidFill>
                        <a:latin typeface="+mn-lt"/>
                        <a:ea typeface="Times New Roman"/>
                        <a:cs typeface="+mn-cs"/>
                      </a:endParaRPr>
                    </a:p>
                    <a:p>
                      <a:pPr marL="0" marR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914400" algn="l"/>
                        </a:tabLst>
                      </a:pPr>
                      <a:r>
                        <a:rPr lang="en-US" sz="1200" b="1" kern="1200" dirty="0">
                          <a:solidFill>
                            <a:srgbClr val="FFFFFF"/>
                          </a:solidFill>
                          <a:latin typeface="+mn-lt"/>
                          <a:ea typeface="Times New Roman"/>
                          <a:cs typeface="+mn-cs"/>
                        </a:rPr>
                        <a:t>Budget</a:t>
                      </a:r>
                    </a:p>
                  </a:txBody>
                  <a:tcPr marL="68048" marR="68048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365F9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914400" algn="l"/>
                        </a:tabLst>
                      </a:pPr>
                      <a:r>
                        <a:rPr lang="en-US" sz="1200" b="1" kern="1200" dirty="0">
                          <a:solidFill>
                            <a:srgbClr val="FFFFFF"/>
                          </a:solidFill>
                          <a:latin typeface="+mn-lt"/>
                          <a:ea typeface="Times New Roman"/>
                          <a:cs typeface="+mn-cs"/>
                        </a:rPr>
                        <a:t>Fiscal Year </a:t>
                      </a:r>
                      <a:r>
                        <a:rPr lang="en-US" sz="1200" b="1" kern="1200" dirty="0" smtClean="0">
                          <a:solidFill>
                            <a:srgbClr val="FFFFFF"/>
                          </a:solidFill>
                          <a:latin typeface="+mn-lt"/>
                          <a:ea typeface="Times New Roman"/>
                          <a:cs typeface="+mn-cs"/>
                        </a:rPr>
                        <a:t>2018/2019</a:t>
                      </a:r>
                      <a:endParaRPr lang="en-US" sz="1200" b="1" kern="1200" dirty="0">
                        <a:solidFill>
                          <a:srgbClr val="FFFFFF"/>
                        </a:solidFill>
                        <a:latin typeface="+mn-lt"/>
                        <a:ea typeface="Times New Roman"/>
                        <a:cs typeface="+mn-cs"/>
                      </a:endParaRPr>
                    </a:p>
                    <a:p>
                      <a:pPr marL="0" marR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914400" algn="l"/>
                        </a:tabLst>
                      </a:pPr>
                      <a:r>
                        <a:rPr lang="en-US" sz="1200" b="1" kern="1200" dirty="0">
                          <a:solidFill>
                            <a:srgbClr val="FFFFFF"/>
                          </a:solidFill>
                          <a:latin typeface="+mn-lt"/>
                          <a:ea typeface="Times New Roman"/>
                          <a:cs typeface="+mn-cs"/>
                        </a:rPr>
                        <a:t>Budget</a:t>
                      </a:r>
                    </a:p>
                  </a:txBody>
                  <a:tcPr marL="68048" marR="68048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365F9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914400" algn="l"/>
                        </a:tabLst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+mn-lt"/>
                          <a:ea typeface="Times New Roman"/>
                        </a:rPr>
                        <a:t>% of Change</a:t>
                      </a:r>
                      <a:endParaRPr lang="en-US" sz="1200" dirty="0"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365F9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914400" algn="l"/>
                          <a:tab pos="1819275" algn="l"/>
                        </a:tabLst>
                      </a:pPr>
                      <a:r>
                        <a:rPr lang="en-US" sz="1200" b="1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+mn-cs"/>
                        </a:rPr>
                        <a:t>Community </a:t>
                      </a:r>
                      <a:r>
                        <a:rPr lang="en-US" sz="1200" b="1" kern="12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+mn-cs"/>
                        </a:rPr>
                        <a:t>Outreach</a:t>
                      </a:r>
                      <a:endParaRPr lang="en-US" sz="1200" b="1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Times New Roman"/>
                        <a:cs typeface="+mn-cs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 defTabSz="914400" rtl="0" eaLnBrk="1" fontAlgn="b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914400" algn="l"/>
                          <a:tab pos="1819275" algn="l"/>
                        </a:tabLst>
                      </a:pPr>
                      <a:r>
                        <a:rPr lang="en-US" sz="12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       </a:t>
                      </a:r>
                      <a:r>
                        <a:rPr lang="en-US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$   </a:t>
                      </a:r>
                      <a:r>
                        <a:rPr lang="en-US" sz="12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727,024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 defTabSz="914400" rtl="0" eaLnBrk="1" fontAlgn="b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914400" algn="l"/>
                          <a:tab pos="1819275" algn="l"/>
                        </a:tabLst>
                      </a:pPr>
                      <a:r>
                        <a:rPr lang="en-US" sz="12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        </a:t>
                      </a:r>
                      <a:r>
                        <a:rPr lang="en-US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$   </a:t>
                      </a:r>
                      <a:r>
                        <a:rPr lang="en-US" sz="12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450,000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 defTabSz="914400" rtl="0" eaLnBrk="1" fontAlgn="b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914400" algn="l"/>
                          <a:tab pos="1819275" algn="l"/>
                        </a:tabLst>
                      </a:pPr>
                      <a:r>
                        <a:rPr lang="en-US" sz="12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         </a:t>
                      </a:r>
                      <a:r>
                        <a:rPr lang="en-US" sz="12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$   </a:t>
                      </a:r>
                      <a:r>
                        <a:rPr lang="en-US" sz="12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514,500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 defTabSz="914400" rtl="0" eaLnBrk="1" fontAlgn="b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914400" algn="l"/>
                          <a:tab pos="1819275" algn="l"/>
                        </a:tabLst>
                      </a:pPr>
                      <a:r>
                        <a:rPr lang="en-US" sz="12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14.3%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914400" algn="l"/>
                          <a:tab pos="1819275" algn="l"/>
                        </a:tabLst>
                      </a:pPr>
                      <a:r>
                        <a:rPr lang="en-US" sz="1200" b="1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+mn-cs"/>
                        </a:rPr>
                        <a:t>Management and Administration</a:t>
                      </a: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 defTabSz="914400" rtl="0" eaLnBrk="1" fontAlgn="b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914400" algn="l"/>
                          <a:tab pos="1819275" algn="l"/>
                        </a:tabLst>
                      </a:pPr>
                      <a:r>
                        <a:rPr lang="en-US" sz="12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             316,434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 defTabSz="914400" rtl="0" eaLnBrk="1" fontAlgn="b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914400" algn="l"/>
                          <a:tab pos="1819275" algn="l"/>
                        </a:tabLst>
                      </a:pPr>
                      <a:r>
                        <a:rPr lang="en-US" sz="12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              356,000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 defTabSz="914400" rtl="0" eaLnBrk="1" fontAlgn="b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914400" algn="l"/>
                          <a:tab pos="1819275" algn="l"/>
                        </a:tabLst>
                      </a:pPr>
                      <a:r>
                        <a:rPr lang="en-US" sz="12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              383,400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 defTabSz="914400" rtl="0" eaLnBrk="1" fontAlgn="b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914400" algn="l"/>
                          <a:tab pos="1819275" algn="l"/>
                        </a:tabLst>
                      </a:pPr>
                      <a:r>
                        <a:rPr lang="en-US" sz="12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7.7%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914400" algn="l"/>
                          <a:tab pos="1819275" algn="l"/>
                        </a:tabLst>
                      </a:pPr>
                      <a:r>
                        <a:rPr lang="en-US" sz="1200" b="1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+mn-cs"/>
                        </a:rPr>
                        <a:t>State and Federal Governmental  Relations</a:t>
                      </a: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 defTabSz="914400" rtl="0" eaLnBrk="1" fontAlgn="b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914400" algn="l"/>
                          <a:tab pos="1819275" algn="l"/>
                        </a:tabLst>
                      </a:pPr>
                      <a:r>
                        <a:rPr lang="en-US" sz="12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             185,773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 defTabSz="914400" rtl="0" eaLnBrk="1" fontAlgn="b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914400" algn="l"/>
                          <a:tab pos="1819275" algn="l"/>
                        </a:tabLst>
                      </a:pPr>
                      <a:r>
                        <a:rPr lang="en-US" sz="12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              216,600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 defTabSz="914400" rtl="0" eaLnBrk="1" fontAlgn="b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914400" algn="l"/>
                          <a:tab pos="1819275" algn="l"/>
                        </a:tabLst>
                      </a:pPr>
                      <a:r>
                        <a:rPr lang="en-US" sz="12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              222,800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 defTabSz="914400" rtl="0" eaLnBrk="1" fontAlgn="b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914400" algn="l"/>
                          <a:tab pos="1819275" algn="l"/>
                        </a:tabLst>
                      </a:pPr>
                      <a:r>
                        <a:rPr lang="en-US" sz="12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2.9%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914400" algn="l"/>
                          <a:tab pos="1819275" algn="l"/>
                        </a:tabLst>
                      </a:pPr>
                      <a:r>
                        <a:rPr lang="en-US" sz="1200" b="1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+mn-cs"/>
                        </a:rPr>
                        <a:t>VCTC Office Building</a:t>
                      </a: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 defTabSz="914400" rtl="0" eaLnBrk="1" fontAlgn="b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914400" algn="l"/>
                          <a:tab pos="1819275" algn="l"/>
                        </a:tabLst>
                      </a:pPr>
                      <a:r>
                        <a:rPr lang="en-US" sz="12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               91,442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 defTabSz="914400" rtl="0" eaLnBrk="1" fontAlgn="b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914400" algn="l"/>
                          <a:tab pos="1819275" algn="l"/>
                        </a:tabLst>
                      </a:pPr>
                      <a:r>
                        <a:rPr lang="en-US" sz="12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           4,150,401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 defTabSz="914400" rtl="0" eaLnBrk="1" fontAlgn="b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914400" algn="l"/>
                          <a:tab pos="1819275" algn="l"/>
                        </a:tabLst>
                      </a:pPr>
                      <a:r>
                        <a:rPr lang="en-US" sz="12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                         -  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 defTabSz="914400" rtl="0" eaLnBrk="1" fontAlgn="b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914400" algn="l"/>
                          <a:tab pos="1819275" algn="l"/>
                        </a:tabLst>
                      </a:pPr>
                      <a:r>
                        <a:rPr lang="en-US" sz="12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-100.0%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914400" algn="l"/>
                          <a:tab pos="1819275" algn="l"/>
                        </a:tabLst>
                      </a:pPr>
                      <a:r>
                        <a:rPr lang="en-US" sz="1200" b="1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+mn-cs"/>
                        </a:rPr>
                        <a:t>Total General Government Budget</a:t>
                      </a: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 defTabSz="914400" rtl="0" eaLnBrk="1" fontAlgn="b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914400" algn="l"/>
                          <a:tab pos="1819275" algn="l"/>
                        </a:tabLst>
                      </a:pPr>
                      <a:r>
                        <a:rPr lang="en-US" sz="12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          </a:t>
                      </a:r>
                      <a:r>
                        <a:rPr lang="en-US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$1,320,673 </a:t>
                      </a:r>
                      <a:endParaRPr lang="en-US" sz="12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  <a:cs typeface="+mn-cs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 defTabSz="914400" rtl="0" eaLnBrk="1" fontAlgn="b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914400" algn="l"/>
                          <a:tab pos="1819275" algn="l"/>
                        </a:tabLst>
                      </a:pPr>
                      <a:r>
                        <a:rPr lang="en-US" sz="12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          </a:t>
                      </a:r>
                      <a:r>
                        <a:rPr lang="en-US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$5,173,001 </a:t>
                      </a:r>
                      <a:endParaRPr lang="en-US" sz="12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  <a:cs typeface="+mn-cs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 defTabSz="914400" rtl="0" eaLnBrk="1" fontAlgn="b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914400" algn="l"/>
                          <a:tab pos="1819275" algn="l"/>
                        </a:tabLst>
                      </a:pPr>
                      <a:r>
                        <a:rPr lang="en-US" sz="12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         </a:t>
                      </a:r>
                      <a:r>
                        <a:rPr lang="en-US" sz="12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$1,120,700 </a:t>
                      </a:r>
                      <a:endParaRPr lang="en-US" sz="12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  <a:cs typeface="+mn-cs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 defTabSz="914400" rtl="0" eaLnBrk="1" fontAlgn="b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914400" algn="l"/>
                          <a:tab pos="1819275" algn="l"/>
                        </a:tabLst>
                      </a:pPr>
                      <a:r>
                        <a:rPr lang="en-US" sz="12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-78.3%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E1825B-A905-4D99-910F-C34D8B7A9F3A}" type="slidenum">
              <a:rPr lang="en-US" b="1" smtClean="0">
                <a:solidFill>
                  <a:schemeClr val="tx1"/>
                </a:solidFill>
              </a:rPr>
              <a:pPr/>
              <a:t>19</a:t>
            </a:fld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762000" y="3989219"/>
            <a:ext cx="8077200" cy="19543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b="1" dirty="0" smtClean="0">
                <a:solidFill>
                  <a:schemeClr val="accent1">
                    <a:lumMod val="50000"/>
                  </a:schemeClr>
                </a:solidFill>
                <a:cs typeface="Arial" pitchFamily="34" charset="0"/>
              </a:rPr>
              <a:t>Community Outreach:</a:t>
            </a:r>
          </a:p>
          <a:p>
            <a:endParaRPr lang="en-US" sz="500" b="1" dirty="0">
              <a:solidFill>
                <a:schemeClr val="accent1">
                  <a:lumMod val="50000"/>
                </a:schemeClr>
              </a:solidFill>
              <a:cs typeface="Arial" pitchFamily="34" charset="0"/>
            </a:endParaRPr>
          </a:p>
          <a:p>
            <a:r>
              <a:rPr lang="en-US" sz="1600" b="1" dirty="0">
                <a:solidFill>
                  <a:schemeClr val="accent1">
                    <a:lumMod val="50000"/>
                  </a:schemeClr>
                </a:solidFill>
                <a:cs typeface="Arial" pitchFamily="34" charset="0"/>
              </a:rPr>
              <a:t>     + </a:t>
            </a:r>
            <a:r>
              <a:rPr lang="en-US" sz="1600" b="1" dirty="0" smtClean="0">
                <a:solidFill>
                  <a:schemeClr val="accent1">
                    <a:lumMod val="50000"/>
                  </a:schemeClr>
                </a:solidFill>
                <a:cs typeface="Arial" pitchFamily="34" charset="0"/>
              </a:rPr>
              <a:t>$64,500 for increased outreach, consultant work and staffing costs.</a:t>
            </a:r>
          </a:p>
          <a:p>
            <a:endParaRPr lang="en-US" sz="500" b="1" dirty="0">
              <a:solidFill>
                <a:schemeClr val="accent1">
                  <a:lumMod val="50000"/>
                </a:schemeClr>
              </a:solidFill>
              <a:cs typeface="Arial" pitchFamily="34" charset="0"/>
            </a:endParaRPr>
          </a:p>
          <a:p>
            <a:r>
              <a:rPr lang="en-US" sz="1600" b="1" dirty="0" smtClean="0">
                <a:solidFill>
                  <a:schemeClr val="accent1">
                    <a:lumMod val="50000"/>
                  </a:schemeClr>
                </a:solidFill>
                <a:cs typeface="Arial" pitchFamily="34" charset="0"/>
              </a:rPr>
              <a:t>Management and Administration:</a:t>
            </a:r>
          </a:p>
          <a:p>
            <a:endParaRPr lang="en-US" sz="500" b="1" dirty="0">
              <a:solidFill>
                <a:schemeClr val="accent1">
                  <a:lumMod val="50000"/>
                </a:schemeClr>
              </a:solidFill>
              <a:cs typeface="Arial" pitchFamily="34" charset="0"/>
            </a:endParaRPr>
          </a:p>
          <a:p>
            <a:r>
              <a:rPr lang="en-US" sz="1600" b="1" dirty="0">
                <a:solidFill>
                  <a:schemeClr val="accent1">
                    <a:lumMod val="50000"/>
                  </a:schemeClr>
                </a:solidFill>
                <a:cs typeface="Arial" pitchFamily="34" charset="0"/>
              </a:rPr>
              <a:t>     </a:t>
            </a:r>
            <a:r>
              <a:rPr lang="en-US" sz="1600" b="1" dirty="0" smtClean="0">
                <a:solidFill>
                  <a:schemeClr val="accent1">
                    <a:lumMod val="50000"/>
                  </a:schemeClr>
                </a:solidFill>
                <a:cs typeface="Arial" pitchFamily="34" charset="0"/>
              </a:rPr>
              <a:t>+ </a:t>
            </a:r>
            <a:r>
              <a:rPr lang="en-US" sz="1600" b="1">
                <a:solidFill>
                  <a:schemeClr val="accent1">
                    <a:lumMod val="50000"/>
                  </a:schemeClr>
                </a:solidFill>
                <a:cs typeface="Arial" pitchFamily="34" charset="0"/>
              </a:rPr>
              <a:t>$</a:t>
            </a:r>
            <a:r>
              <a:rPr lang="en-US" sz="1600" b="1" smtClean="0">
                <a:solidFill>
                  <a:schemeClr val="accent1">
                    <a:lumMod val="50000"/>
                  </a:schemeClr>
                </a:solidFill>
                <a:cs typeface="Arial" pitchFamily="34" charset="0"/>
              </a:rPr>
              <a:t>27,400 </a:t>
            </a:r>
            <a:r>
              <a:rPr lang="en-US" sz="1600" b="1" dirty="0" smtClean="0">
                <a:solidFill>
                  <a:schemeClr val="accent1">
                    <a:lumMod val="50000"/>
                  </a:schemeClr>
                </a:solidFill>
                <a:cs typeface="Arial" pitchFamily="34" charset="0"/>
              </a:rPr>
              <a:t>for hardware/software and increased staffing costs.</a:t>
            </a:r>
          </a:p>
          <a:p>
            <a:endParaRPr lang="en-US" sz="500" b="1" dirty="0" smtClean="0">
              <a:solidFill>
                <a:schemeClr val="accent1">
                  <a:lumMod val="50000"/>
                </a:schemeClr>
              </a:solidFill>
              <a:cs typeface="Arial" pitchFamily="34" charset="0"/>
            </a:endParaRPr>
          </a:p>
          <a:p>
            <a:r>
              <a:rPr lang="en-US" sz="1600" b="1" dirty="0" smtClean="0">
                <a:solidFill>
                  <a:schemeClr val="accent1">
                    <a:lumMod val="50000"/>
                  </a:schemeClr>
                </a:solidFill>
                <a:cs typeface="Arial" pitchFamily="34" charset="0"/>
              </a:rPr>
              <a:t>VCTC Office Building:</a:t>
            </a:r>
          </a:p>
          <a:p>
            <a:endParaRPr lang="en-US" sz="500" b="1" dirty="0" smtClean="0">
              <a:solidFill>
                <a:schemeClr val="accent1">
                  <a:lumMod val="50000"/>
                </a:schemeClr>
              </a:solidFill>
              <a:cs typeface="Arial" pitchFamily="34" charset="0"/>
            </a:endParaRPr>
          </a:p>
          <a:p>
            <a:r>
              <a:rPr lang="en-US" sz="1600" b="1" dirty="0" smtClean="0">
                <a:solidFill>
                  <a:schemeClr val="accent1">
                    <a:lumMod val="50000"/>
                  </a:schemeClr>
                </a:solidFill>
                <a:cs typeface="Arial" pitchFamily="34" charset="0"/>
              </a:rPr>
              <a:t>     -  Task removed from budget as no longer purchasing the building. </a:t>
            </a:r>
            <a:endParaRPr lang="en-US" sz="1600" dirty="0"/>
          </a:p>
        </p:txBody>
      </p:sp>
      <p:sp>
        <p:nvSpPr>
          <p:cNvPr id="5" name="Rectangle 4"/>
          <p:cNvSpPr/>
          <p:nvPr/>
        </p:nvSpPr>
        <p:spPr>
          <a:xfrm>
            <a:off x="1447800" y="3440668"/>
            <a:ext cx="61722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>
                <a:solidFill>
                  <a:schemeClr val="accent1">
                    <a:lumMod val="50000"/>
                  </a:schemeClr>
                </a:solidFill>
                <a:cs typeface="Arial" pitchFamily="34" charset="0"/>
              </a:rPr>
              <a:t>Changes from Fiscal Year 2017/2018 to 2018/2019 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705100" y="815876"/>
            <a:ext cx="3733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Budget Highlights</a:t>
            </a:r>
            <a:endParaRPr lang="en-US" sz="24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09600" y="1604189"/>
            <a:ext cx="7467600" cy="10464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800" b="1" dirty="0" smtClean="0">
              <a:solidFill>
                <a:schemeClr val="accent1">
                  <a:lumMod val="50000"/>
                </a:schemeClr>
              </a:solidFill>
              <a:cs typeface="Arial" pitchFamily="34" charset="0"/>
            </a:endParaRPr>
          </a:p>
          <a:p>
            <a:pPr lvl="1"/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  <a:cs typeface="Arial" pitchFamily="34" charset="0"/>
              </a:rPr>
              <a:t>$70 million Balanced Budget using reliable and sustainable revenues</a:t>
            </a:r>
          </a:p>
          <a:p>
            <a:pPr lvl="1"/>
            <a:endParaRPr lang="en-US" b="1" dirty="0" smtClean="0">
              <a:solidFill>
                <a:schemeClr val="accent1">
                  <a:lumMod val="50000"/>
                </a:schemeClr>
              </a:solidFill>
              <a:cs typeface="Arial" pitchFamily="34" charset="0"/>
            </a:endParaRPr>
          </a:p>
          <a:p>
            <a:pPr lvl="1" algn="ctr"/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  <a:cs typeface="Arial" pitchFamily="34" charset="0"/>
              </a:rPr>
              <a:t>Revenue</a:t>
            </a:r>
            <a:r>
              <a:rPr lang="en-US" b="1" dirty="0">
                <a:solidFill>
                  <a:schemeClr val="accent1">
                    <a:lumMod val="50000"/>
                  </a:schemeClr>
                </a:solidFill>
                <a:cs typeface="Arial" pitchFamily="34" charset="0"/>
              </a:rPr>
              <a:t> 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  <a:cs typeface="Arial" pitchFamily="34" charset="0"/>
              </a:rPr>
              <a:t>Sources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E1825B-A905-4D99-910F-C34D8B7A9F3A}" type="slidenum">
              <a:rPr lang="en-US" b="1" smtClean="0">
                <a:solidFill>
                  <a:schemeClr val="tx1"/>
                </a:solidFill>
              </a:rPr>
              <a:pPr/>
              <a:t>2</a:t>
            </a:fld>
            <a:endParaRPr lang="en-US" b="1" dirty="0">
              <a:solidFill>
                <a:schemeClr val="tx1"/>
              </a:solidFill>
            </a:endParaRPr>
          </a:p>
        </p:txBody>
      </p:sp>
      <p:graphicFrame>
        <p:nvGraphicFramePr>
          <p:cNvPr id="8" name="Chart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13160982"/>
              </p:ext>
            </p:extLst>
          </p:nvPr>
        </p:nvGraphicFramePr>
        <p:xfrm>
          <a:off x="2057401" y="3124200"/>
          <a:ext cx="5334000" cy="2819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705100" y="815876"/>
            <a:ext cx="3733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Where We End Up</a:t>
            </a:r>
            <a:endParaRPr lang="en-US" sz="24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133600" y="1913453"/>
            <a:ext cx="79248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42950" lvl="1" indent="-285750">
              <a:buFont typeface="Wingdings" panose="05000000000000000000" pitchFamily="2" charset="2"/>
              <a:buChar char="v"/>
            </a:pP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  <a:cs typeface="Arial" pitchFamily="34" charset="0"/>
              </a:rPr>
              <a:t>Available for “general use”</a:t>
            </a:r>
          </a:p>
          <a:p>
            <a:pPr lvl="1"/>
            <a:endParaRPr lang="en-US" sz="500" b="1" dirty="0">
              <a:solidFill>
                <a:schemeClr val="accent1">
                  <a:lumMod val="50000"/>
                </a:schemeClr>
              </a:solidFill>
              <a:cs typeface="Arial" pitchFamily="34" charset="0"/>
            </a:endParaRPr>
          </a:p>
          <a:p>
            <a:pPr marL="1200150" lvl="2" indent="-285750">
              <a:buFontTx/>
              <a:buChar char="-"/>
            </a:pP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  <a:cs typeface="Arial" pitchFamily="34" charset="0"/>
              </a:rPr>
              <a:t>General Fund   $         37,068  </a:t>
            </a:r>
            <a:endParaRPr lang="en-US" b="1" dirty="0">
              <a:solidFill>
                <a:schemeClr val="accent1">
                  <a:lumMod val="50000"/>
                </a:schemeClr>
              </a:solidFill>
              <a:cs typeface="Arial" pitchFamily="34" charset="0"/>
            </a:endParaRPr>
          </a:p>
          <a:p>
            <a:pPr lvl="1"/>
            <a:endParaRPr lang="en-US" sz="800" b="1" dirty="0">
              <a:solidFill>
                <a:schemeClr val="accent1">
                  <a:lumMod val="50000"/>
                </a:schemeClr>
              </a:solidFill>
              <a:cs typeface="Arial" pitchFamily="34" charset="0"/>
            </a:endParaRPr>
          </a:p>
          <a:p>
            <a:pPr marL="742950" lvl="1" indent="-285750">
              <a:buFont typeface="Wingdings" panose="05000000000000000000" pitchFamily="2" charset="2"/>
              <a:buChar char="v"/>
            </a:pP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  <a:cs typeface="Arial" pitchFamily="34" charset="0"/>
              </a:rPr>
              <a:t>Restricted </a:t>
            </a:r>
            <a:r>
              <a:rPr lang="en-US" b="1" dirty="0">
                <a:solidFill>
                  <a:schemeClr val="accent1">
                    <a:lumMod val="50000"/>
                  </a:schemeClr>
                </a:solidFill>
                <a:cs typeface="Arial" pitchFamily="34" charset="0"/>
              </a:rPr>
              <a:t>Fund Balances </a:t>
            </a:r>
            <a:endParaRPr lang="en-US" b="1" dirty="0" smtClean="0">
              <a:solidFill>
                <a:schemeClr val="accent1">
                  <a:lumMod val="50000"/>
                </a:schemeClr>
              </a:solidFill>
              <a:cs typeface="Arial" pitchFamily="34" charset="0"/>
            </a:endParaRPr>
          </a:p>
          <a:p>
            <a:pPr marL="742950" lvl="1" indent="-285750">
              <a:buFont typeface="Wingdings" panose="05000000000000000000" pitchFamily="2" charset="2"/>
              <a:buChar char="v"/>
            </a:pPr>
            <a:endParaRPr lang="en-US" sz="500" b="1" dirty="0" smtClean="0">
              <a:solidFill>
                <a:schemeClr val="accent1">
                  <a:lumMod val="50000"/>
                </a:schemeClr>
              </a:solidFill>
              <a:cs typeface="Arial" pitchFamily="34" charset="0"/>
            </a:endParaRPr>
          </a:p>
          <a:p>
            <a:pPr lvl="1"/>
            <a:r>
              <a:rPr lang="en-US" b="1" dirty="0">
                <a:solidFill>
                  <a:schemeClr val="accent1">
                    <a:lumMod val="50000"/>
                  </a:schemeClr>
                </a:solidFill>
                <a:cs typeface="Arial" pitchFamily="34" charset="0"/>
              </a:rPr>
              <a:t>	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  <a:cs typeface="Arial" pitchFamily="34" charset="0"/>
              </a:rPr>
              <a:t>       -  LTF </a:t>
            </a:r>
            <a:r>
              <a:rPr lang="en-US" b="1" dirty="0">
                <a:solidFill>
                  <a:schemeClr val="accent1">
                    <a:lumMod val="50000"/>
                  </a:schemeClr>
                </a:solidFill>
                <a:cs typeface="Arial" pitchFamily="34" charset="0"/>
              </a:rPr>
              <a:t>	 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  <a:cs typeface="Arial" pitchFamily="34" charset="0"/>
              </a:rPr>
              <a:t>              $         36,425</a:t>
            </a:r>
          </a:p>
          <a:p>
            <a:pPr lvl="1"/>
            <a:r>
              <a:rPr lang="en-US" b="1" dirty="0">
                <a:solidFill>
                  <a:schemeClr val="accent1">
                    <a:lumMod val="50000"/>
                  </a:schemeClr>
                </a:solidFill>
                <a:cs typeface="Arial" pitchFamily="34" charset="0"/>
              </a:rPr>
              <a:t>	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  <a:cs typeface="Arial" pitchFamily="34" charset="0"/>
              </a:rPr>
              <a:t>       -  STA </a:t>
            </a:r>
            <a:r>
              <a:rPr lang="en-US" b="1" dirty="0">
                <a:solidFill>
                  <a:schemeClr val="accent1">
                    <a:lumMod val="50000"/>
                  </a:schemeClr>
                </a:solidFill>
                <a:cs typeface="Arial" pitchFamily="34" charset="0"/>
              </a:rPr>
              <a:t> 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  <a:cs typeface="Arial" pitchFamily="34" charset="0"/>
              </a:rPr>
              <a:t>              $ 10,776,971</a:t>
            </a:r>
          </a:p>
          <a:p>
            <a:pPr lvl="1"/>
            <a:r>
              <a:rPr lang="en-US" b="1" dirty="0">
                <a:solidFill>
                  <a:schemeClr val="accent1">
                    <a:lumMod val="50000"/>
                  </a:schemeClr>
                </a:solidFill>
                <a:cs typeface="Arial" pitchFamily="34" charset="0"/>
              </a:rPr>
              <a:t>	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  <a:cs typeface="Arial" pitchFamily="34" charset="0"/>
              </a:rPr>
              <a:t>       -  SAFE             $    3,044,025</a:t>
            </a:r>
            <a:endParaRPr lang="en-US" b="1" dirty="0">
              <a:solidFill>
                <a:schemeClr val="accent1">
                  <a:lumMod val="50000"/>
                </a:schemeClr>
              </a:solidFill>
              <a:cs typeface="Arial" pitchFamily="34" charset="0"/>
            </a:endParaRPr>
          </a:p>
          <a:p>
            <a:pPr lvl="1"/>
            <a:endParaRPr lang="en-US" b="1" dirty="0">
              <a:solidFill>
                <a:schemeClr val="accent1">
                  <a:lumMod val="50000"/>
                </a:schemeClr>
              </a:solidFill>
              <a:cs typeface="Arial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E1825B-A905-4D99-910F-C34D8B7A9F3A}" type="slidenum">
              <a:rPr lang="en-US" b="1" smtClean="0">
                <a:solidFill>
                  <a:schemeClr val="tx1"/>
                </a:solidFill>
              </a:rPr>
              <a:pPr/>
              <a:t>20</a:t>
            </a:fld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33400" y="4393049"/>
            <a:ext cx="8153400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 algn="ctr"/>
            <a:r>
              <a:rPr lang="en-US" sz="2500" b="1" dirty="0" smtClean="0">
                <a:solidFill>
                  <a:schemeClr val="accent1">
                    <a:lumMod val="50000"/>
                  </a:schemeClr>
                </a:solidFill>
                <a:cs typeface="Arial" pitchFamily="34" charset="0"/>
              </a:rPr>
              <a:t>$70 </a:t>
            </a:r>
            <a:r>
              <a:rPr lang="en-US" sz="2500" b="1" dirty="0">
                <a:solidFill>
                  <a:schemeClr val="accent1">
                    <a:lumMod val="50000"/>
                  </a:schemeClr>
                </a:solidFill>
                <a:cs typeface="Arial" pitchFamily="34" charset="0"/>
              </a:rPr>
              <a:t>million </a:t>
            </a:r>
            <a:r>
              <a:rPr lang="en-US" sz="2500" b="1" dirty="0" smtClean="0">
                <a:solidFill>
                  <a:schemeClr val="accent1">
                    <a:lumMod val="50000"/>
                  </a:schemeClr>
                </a:solidFill>
                <a:cs typeface="Arial" pitchFamily="34" charset="0"/>
              </a:rPr>
              <a:t>budget </a:t>
            </a:r>
            <a:r>
              <a:rPr lang="en-US" sz="2500" b="1" dirty="0">
                <a:solidFill>
                  <a:schemeClr val="accent1">
                    <a:lumMod val="50000"/>
                  </a:schemeClr>
                </a:solidFill>
                <a:cs typeface="Arial" pitchFamily="34" charset="0"/>
              </a:rPr>
              <a:t>that is </a:t>
            </a:r>
            <a:r>
              <a:rPr lang="en-US" sz="2500" b="1" dirty="0" smtClean="0">
                <a:solidFill>
                  <a:schemeClr val="accent1">
                    <a:lumMod val="50000"/>
                  </a:schemeClr>
                </a:solidFill>
                <a:cs typeface="Arial" pitchFamily="34" charset="0"/>
              </a:rPr>
              <a:t>balanced and sustainable*</a:t>
            </a:r>
          </a:p>
          <a:p>
            <a:pPr marL="0" lvl="1" algn="ctr"/>
            <a:r>
              <a:rPr lang="en-US" sz="2000" b="1" dirty="0" smtClean="0">
                <a:solidFill>
                  <a:schemeClr val="accent1">
                    <a:lumMod val="50000"/>
                  </a:schemeClr>
                </a:solidFill>
                <a:cs typeface="Arial" pitchFamily="34" charset="0"/>
              </a:rPr>
              <a:t>* Assuming SB1 remains in place.</a:t>
            </a:r>
            <a:endParaRPr lang="en-US" sz="2000" b="1" dirty="0">
              <a:solidFill>
                <a:schemeClr val="accent1">
                  <a:lumMod val="50000"/>
                </a:schemeClr>
              </a:solidFill>
              <a:cs typeface="Arial" pitchFamily="34" charset="0"/>
            </a:endParaRPr>
          </a:p>
          <a:p>
            <a:endParaRPr lang="en-US" sz="2500" dirty="0"/>
          </a:p>
        </p:txBody>
      </p:sp>
      <p:sp>
        <p:nvSpPr>
          <p:cNvPr id="8" name="TextBox 7"/>
          <p:cNvSpPr txBox="1"/>
          <p:nvPr/>
        </p:nvSpPr>
        <p:spPr>
          <a:xfrm>
            <a:off x="1676400" y="1459468"/>
            <a:ext cx="5697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lvl="1" algn="ctr"/>
            <a:r>
              <a:rPr lang="en-US" b="1" dirty="0">
                <a:solidFill>
                  <a:schemeClr val="accent1">
                    <a:lumMod val="50000"/>
                  </a:schemeClr>
                </a:solidFill>
                <a:cs typeface="Arial" pitchFamily="34" charset="0"/>
              </a:rPr>
              <a:t>Estimated $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  <a:cs typeface="Arial" pitchFamily="34" charset="0"/>
              </a:rPr>
              <a:t>13.9 </a:t>
            </a:r>
            <a:r>
              <a:rPr lang="en-US" b="1" dirty="0">
                <a:solidFill>
                  <a:schemeClr val="accent1">
                    <a:lumMod val="50000"/>
                  </a:schemeClr>
                </a:solidFill>
                <a:cs typeface="Arial" pitchFamily="34" charset="0"/>
              </a:rPr>
              <a:t>million Total Fund Balance (after reserve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  <a:cs typeface="Arial" pitchFamily="34" charset="0"/>
              </a:rPr>
              <a:t>)</a:t>
            </a:r>
            <a:endParaRPr lang="en-US" b="1" dirty="0">
              <a:solidFill>
                <a:schemeClr val="accent1">
                  <a:lumMod val="50000"/>
                </a:schemeClr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26160286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28600" y="2438400"/>
            <a:ext cx="8686799" cy="1323439"/>
          </a:xfrm>
          <a:prstGeom prst="rect">
            <a:avLst/>
          </a:prstGeom>
          <a:noFill/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en-US" sz="8000" b="1" cap="all" dirty="0" smtClean="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chemeClr val="accent1">
                    <a:lumMod val="50000"/>
                  </a:schemeClr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+mj-lt"/>
              </a:rPr>
              <a:t>QUESTIONS?</a:t>
            </a:r>
            <a:endParaRPr lang="en-US" sz="8000" b="1" cap="all" dirty="0">
              <a:ln>
                <a:solidFill>
                  <a:schemeClr val="tx2">
                    <a:lumMod val="50000"/>
                  </a:schemeClr>
                </a:solidFill>
              </a:ln>
              <a:solidFill>
                <a:schemeClr val="accent1">
                  <a:lumMod val="50000"/>
                </a:schemeClr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  <a:latin typeface="+mj-lt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E1825B-A905-4D99-910F-C34D8B7A9F3A}" type="slidenum">
              <a:rPr lang="en-US" b="1" smtClean="0">
                <a:solidFill>
                  <a:schemeClr val="tx1"/>
                </a:solidFill>
              </a:rPr>
              <a:pPr/>
              <a:t>21</a:t>
            </a:fld>
            <a:endParaRPr lang="en-US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Swoosh2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071" y="0"/>
            <a:ext cx="9133858" cy="6858000"/>
          </a:xfrm>
          <a:prstGeom prst="rect">
            <a:avLst/>
          </a:prstGeom>
        </p:spPr>
      </p:pic>
      <p:sp>
        <p:nvSpPr>
          <p:cNvPr id="13" name="Rectangle 12"/>
          <p:cNvSpPr/>
          <p:nvPr/>
        </p:nvSpPr>
        <p:spPr>
          <a:xfrm>
            <a:off x="228600" y="4277380"/>
            <a:ext cx="8686799" cy="523220"/>
          </a:xfrm>
          <a:prstGeom prst="rect">
            <a:avLst/>
          </a:prstGeom>
          <a:noFill/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r"/>
            <a:r>
              <a:rPr lang="en-US" sz="2800" b="1" cap="all" dirty="0" smtClean="0">
                <a:ln w="1905"/>
                <a:solidFill>
                  <a:schemeClr val="tx2">
                    <a:lumMod val="5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+mj-lt"/>
              </a:rPr>
              <a:t>Ventura County transportation  Commission</a:t>
            </a:r>
            <a:endParaRPr lang="en-US" sz="2800" b="1" cap="all" spc="0" dirty="0">
              <a:ln w="1905"/>
              <a:solidFill>
                <a:schemeClr val="tx2">
                  <a:lumMod val="50000"/>
                </a:schemeClr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+mj-lt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6701332" y="5867400"/>
            <a:ext cx="2214068" cy="523220"/>
          </a:xfrm>
          <a:prstGeom prst="rect">
            <a:avLst/>
          </a:prstGeom>
          <a:noFill/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none" lIns="91440" tIns="45720" rIns="91440" bIns="45720">
            <a:spAutoFit/>
          </a:bodyPr>
          <a:lstStyle/>
          <a:p>
            <a:pPr algn="r"/>
            <a:r>
              <a:rPr lang="en-US" sz="2800" b="1" cap="all" dirty="0" smtClean="0">
                <a:ln w="1905"/>
                <a:solidFill>
                  <a:schemeClr val="tx2">
                    <a:lumMod val="5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+mj-lt"/>
              </a:rPr>
              <a:t>April 6,</a:t>
            </a:r>
            <a:r>
              <a:rPr lang="en-US" sz="2800" b="1" cap="all" spc="0" dirty="0" smtClean="0">
                <a:ln w="1905"/>
                <a:solidFill>
                  <a:schemeClr val="tx2">
                    <a:lumMod val="5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+mj-lt"/>
              </a:rPr>
              <a:t> 2018</a:t>
            </a:r>
            <a:endParaRPr lang="en-US" sz="2800" b="1" cap="all" spc="0" dirty="0">
              <a:ln w="1905"/>
              <a:solidFill>
                <a:schemeClr val="tx2">
                  <a:lumMod val="50000"/>
                </a:schemeClr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+mj-lt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28600" y="4876800"/>
            <a:ext cx="8686799" cy="523220"/>
          </a:xfrm>
          <a:prstGeom prst="rect">
            <a:avLst/>
          </a:prstGeom>
          <a:noFill/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r"/>
            <a:r>
              <a:rPr lang="en-US" sz="2800" b="1" cap="all" dirty="0" smtClean="0">
                <a:ln w="1905"/>
                <a:solidFill>
                  <a:schemeClr val="tx2">
                    <a:lumMod val="5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+mj-lt"/>
              </a:rPr>
              <a:t>Fiscal year 2018/2019 draft budget</a:t>
            </a:r>
            <a:endParaRPr lang="en-US" sz="2800" b="1" cap="all" spc="0" dirty="0">
              <a:ln w="1905"/>
              <a:solidFill>
                <a:schemeClr val="tx2">
                  <a:lumMod val="50000"/>
                </a:schemeClr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+mj-lt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E1825B-A905-4D99-910F-C34D8B7A9F3A}" type="slidenum">
              <a:rPr lang="en-US" b="1" smtClean="0">
                <a:solidFill>
                  <a:schemeClr val="tx1"/>
                </a:solidFill>
              </a:rPr>
              <a:pPr/>
              <a:t>22</a:t>
            </a:fld>
            <a:endParaRPr lang="en-US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286000" y="833735"/>
            <a:ext cx="4419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State of Transportation Funding</a:t>
            </a:r>
            <a:endParaRPr lang="en-US" sz="24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85800" y="1371600"/>
            <a:ext cx="8382000" cy="49090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800" b="1" dirty="0" smtClean="0">
              <a:solidFill>
                <a:schemeClr val="accent1">
                  <a:lumMod val="50000"/>
                </a:schemeClr>
              </a:solidFill>
              <a:cs typeface="Arial" pitchFamily="34" charset="0"/>
            </a:endParaRPr>
          </a:p>
          <a:p>
            <a:pPr lvl="1"/>
            <a:endParaRPr lang="en-US" sz="700" b="1" dirty="0" smtClean="0">
              <a:solidFill>
                <a:srgbClr val="FF0000"/>
              </a:solidFill>
              <a:cs typeface="Arial" pitchFamily="34" charset="0"/>
            </a:endParaRPr>
          </a:p>
          <a:p>
            <a:pPr algn="ctr"/>
            <a:endParaRPr lang="en-US" sz="700" b="1" dirty="0">
              <a:solidFill>
                <a:srgbClr val="FF0000"/>
              </a:solidFill>
              <a:cs typeface="Arial" pitchFamily="34" charset="0"/>
            </a:endParaRPr>
          </a:p>
          <a:p>
            <a:r>
              <a:rPr lang="en-US" sz="7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 </a:t>
            </a:r>
            <a:r>
              <a:rPr lang="en-US" sz="7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                      </a:t>
            </a:r>
            <a:r>
              <a:rPr lang="en-US" sz="20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Federal Funding:</a:t>
            </a:r>
            <a:endParaRPr lang="en-US" sz="20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Arial" pitchFamily="34" charset="0"/>
            </a:endParaRPr>
          </a:p>
          <a:p>
            <a:pPr lvl="1"/>
            <a:endParaRPr lang="en-US" sz="800" b="1" dirty="0" smtClean="0">
              <a:solidFill>
                <a:schemeClr val="accent1">
                  <a:lumMod val="50000"/>
                </a:schemeClr>
              </a:solidFill>
              <a:cs typeface="Arial" pitchFamily="34" charset="0"/>
            </a:endParaRPr>
          </a:p>
          <a:p>
            <a:pPr lvl="1">
              <a:buFont typeface="Wingdings" pitchFamily="2" charset="2"/>
              <a:buChar char="v"/>
            </a:pPr>
            <a:r>
              <a:rPr lang="en-US" b="1" dirty="0">
                <a:solidFill>
                  <a:schemeClr val="accent1">
                    <a:lumMod val="50000"/>
                  </a:schemeClr>
                </a:solidFill>
                <a:cs typeface="Arial" pitchFamily="34" charset="0"/>
              </a:rPr>
              <a:t> 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  <a:cs typeface="Arial" pitchFamily="34" charset="0"/>
              </a:rPr>
              <a:t>Fixing America’s Surface Transportation (FAST Act) </a:t>
            </a:r>
          </a:p>
          <a:p>
            <a:pPr lvl="1"/>
            <a:r>
              <a:rPr lang="en-US" b="1" dirty="0">
                <a:solidFill>
                  <a:schemeClr val="accent1">
                    <a:lumMod val="50000"/>
                  </a:schemeClr>
                </a:solidFill>
                <a:cs typeface="Arial" pitchFamily="34" charset="0"/>
              </a:rPr>
              <a:t>	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  <a:cs typeface="Arial" pitchFamily="34" charset="0"/>
              </a:rPr>
              <a:t>-    2015-2020</a:t>
            </a:r>
            <a:endParaRPr lang="en-US" sz="700" b="1" dirty="0" smtClean="0">
              <a:solidFill>
                <a:schemeClr val="accent1">
                  <a:lumMod val="50000"/>
                </a:schemeClr>
              </a:solidFill>
              <a:cs typeface="Arial" pitchFamily="34" charset="0"/>
            </a:endParaRPr>
          </a:p>
          <a:p>
            <a:pPr lvl="1"/>
            <a:endParaRPr lang="en-US" sz="800" b="1" dirty="0" smtClean="0">
              <a:solidFill>
                <a:schemeClr val="accent1">
                  <a:lumMod val="50000"/>
                </a:schemeClr>
              </a:solidFill>
              <a:cs typeface="Arial" pitchFamily="34" charset="0"/>
            </a:endParaRPr>
          </a:p>
          <a:p>
            <a:pPr lvl="1">
              <a:buFont typeface="Wingdings" pitchFamily="2" charset="2"/>
              <a:buChar char="v"/>
            </a:pPr>
            <a:r>
              <a:rPr lang="en-US" b="1" dirty="0">
                <a:solidFill>
                  <a:schemeClr val="accent1">
                    <a:lumMod val="50000"/>
                  </a:schemeClr>
                </a:solidFill>
                <a:cs typeface="Arial" pitchFamily="34" charset="0"/>
              </a:rPr>
              <a:t> 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  <a:cs typeface="Arial" pitchFamily="34" charset="0"/>
              </a:rPr>
              <a:t>Continued borrowing to keep Federal Highway </a:t>
            </a:r>
            <a:r>
              <a:rPr lang="en-US" b="1" dirty="0">
                <a:solidFill>
                  <a:schemeClr val="accent1">
                    <a:lumMod val="50000"/>
                  </a:schemeClr>
                </a:solidFill>
                <a:cs typeface="Arial" pitchFamily="34" charset="0"/>
              </a:rPr>
              <a:t>T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  <a:cs typeface="Arial" pitchFamily="34" charset="0"/>
              </a:rPr>
              <a:t>rust Fund solvent  </a:t>
            </a:r>
          </a:p>
          <a:p>
            <a:pPr marL="1200150" lvl="2" indent="-285750">
              <a:buFontTx/>
              <a:buChar char="-"/>
            </a:pP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  <a:cs typeface="Arial" pitchFamily="34" charset="0"/>
              </a:rPr>
              <a:t>Only approved </a:t>
            </a:r>
            <a:r>
              <a:rPr lang="en-US" b="1" dirty="0">
                <a:solidFill>
                  <a:schemeClr val="accent1">
                    <a:lumMod val="50000"/>
                  </a:schemeClr>
                </a:solidFill>
                <a:cs typeface="Arial" pitchFamily="34" charset="0"/>
              </a:rPr>
              <a:t>through 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  <a:cs typeface="Arial" pitchFamily="34" charset="0"/>
              </a:rPr>
              <a:t>2020</a:t>
            </a:r>
          </a:p>
          <a:p>
            <a:pPr lvl="2"/>
            <a:endParaRPr lang="en-US" sz="700" b="1" dirty="0">
              <a:solidFill>
                <a:schemeClr val="accent1">
                  <a:lumMod val="50000"/>
                </a:schemeClr>
              </a:solidFill>
              <a:cs typeface="Arial" pitchFamily="34" charset="0"/>
            </a:endParaRPr>
          </a:p>
          <a:p>
            <a:pPr lvl="1">
              <a:buFont typeface="Wingdings" pitchFamily="2" charset="2"/>
              <a:buChar char="v"/>
            </a:pPr>
            <a:r>
              <a:rPr lang="en-US" b="1" dirty="0">
                <a:solidFill>
                  <a:schemeClr val="accent1">
                    <a:lumMod val="50000"/>
                  </a:schemeClr>
                </a:solidFill>
                <a:cs typeface="Arial" pitchFamily="34" charset="0"/>
              </a:rPr>
              <a:t> 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  <a:cs typeface="Arial" pitchFamily="34" charset="0"/>
              </a:rPr>
              <a:t>Fiscal Year 2018/2019 Federal Budget </a:t>
            </a:r>
          </a:p>
          <a:p>
            <a:pPr marL="1200150" lvl="2" indent="-285750">
              <a:buFontTx/>
              <a:buChar char="-"/>
            </a:pP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  <a:cs typeface="Arial" pitchFamily="34" charset="0"/>
              </a:rPr>
              <a:t>Transportation formula funds continue at authorized levels  </a:t>
            </a:r>
          </a:p>
          <a:p>
            <a:pPr lvl="2"/>
            <a:endParaRPr lang="en-US" sz="700" b="1" dirty="0">
              <a:solidFill>
                <a:schemeClr val="accent1">
                  <a:lumMod val="50000"/>
                </a:schemeClr>
              </a:solidFill>
              <a:cs typeface="Arial" pitchFamily="34" charset="0"/>
            </a:endParaRPr>
          </a:p>
          <a:p>
            <a:pPr lvl="1">
              <a:buFont typeface="Wingdings" pitchFamily="2" charset="2"/>
              <a:buChar char="v"/>
            </a:pPr>
            <a:r>
              <a:rPr lang="en-US" b="1" dirty="0">
                <a:solidFill>
                  <a:schemeClr val="accent1">
                    <a:lumMod val="50000"/>
                  </a:schemeClr>
                </a:solidFill>
                <a:cs typeface="Arial" pitchFamily="34" charset="0"/>
              </a:rPr>
              <a:t> 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  <a:cs typeface="Arial" pitchFamily="34" charset="0"/>
              </a:rPr>
              <a:t>Administrations Infrastructure Proposal – No traction </a:t>
            </a:r>
          </a:p>
          <a:p>
            <a:pPr lvl="1"/>
            <a:r>
              <a:rPr lang="en-US" b="1" dirty="0">
                <a:solidFill>
                  <a:schemeClr val="accent1">
                    <a:lumMod val="50000"/>
                  </a:schemeClr>
                </a:solidFill>
                <a:cs typeface="Arial" pitchFamily="34" charset="0"/>
              </a:rPr>
              <a:t>	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  <a:cs typeface="Arial" pitchFamily="34" charset="0"/>
              </a:rPr>
              <a:t>-    $1.5 billion investment leveraged from $200 million federal funding</a:t>
            </a:r>
            <a:endParaRPr lang="en-US" sz="700" b="1" dirty="0" smtClean="0">
              <a:solidFill>
                <a:schemeClr val="accent1">
                  <a:lumMod val="50000"/>
                </a:schemeClr>
              </a:solidFill>
              <a:cs typeface="Arial" pitchFamily="34" charset="0"/>
            </a:endParaRPr>
          </a:p>
          <a:p>
            <a:pPr lvl="1"/>
            <a:endParaRPr lang="en-US" sz="700" b="1" dirty="0" smtClean="0">
              <a:solidFill>
                <a:schemeClr val="accent1">
                  <a:lumMod val="50000"/>
                </a:schemeClr>
              </a:solidFill>
              <a:cs typeface="Arial" pitchFamily="34" charset="0"/>
            </a:endParaRPr>
          </a:p>
          <a:p>
            <a:pPr lvl="1">
              <a:buFont typeface="Wingdings" pitchFamily="2" charset="2"/>
              <a:buChar char="v"/>
            </a:pP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  <a:cs typeface="Arial" pitchFamily="34" charset="0"/>
              </a:rPr>
              <a:t> Bottom Line</a:t>
            </a:r>
          </a:p>
          <a:p>
            <a:pPr lvl="2"/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  <a:cs typeface="Arial" pitchFamily="34" charset="0"/>
              </a:rPr>
              <a:t>-    Do not expect anything new from Federal Government  </a:t>
            </a:r>
            <a:endParaRPr lang="en-US" b="1" dirty="0">
              <a:solidFill>
                <a:schemeClr val="accent1">
                  <a:lumMod val="50000"/>
                </a:schemeClr>
              </a:solidFill>
              <a:cs typeface="Arial" pitchFamily="34" charset="0"/>
            </a:endParaRPr>
          </a:p>
          <a:p>
            <a:pPr lvl="1">
              <a:buFont typeface="Wingdings" pitchFamily="2" charset="2"/>
              <a:buChar char="v"/>
            </a:pPr>
            <a:endParaRPr lang="en-US" b="1" dirty="0">
              <a:solidFill>
                <a:schemeClr val="accent1">
                  <a:lumMod val="50000"/>
                </a:schemeClr>
              </a:solidFill>
              <a:cs typeface="Arial" pitchFamily="34" charset="0"/>
            </a:endParaRPr>
          </a:p>
          <a:p>
            <a:pPr marL="1200150" lvl="2" indent="-285750">
              <a:buFontTx/>
              <a:buChar char="-"/>
            </a:pPr>
            <a:endParaRPr lang="en-US" b="1" dirty="0" smtClean="0">
              <a:solidFill>
                <a:schemeClr val="accent1">
                  <a:lumMod val="50000"/>
                </a:schemeClr>
              </a:solidFill>
              <a:cs typeface="Arial" pitchFamily="34" charset="0"/>
            </a:endParaRPr>
          </a:p>
          <a:p>
            <a:pPr lvl="1"/>
            <a:endParaRPr lang="en-US" b="1" dirty="0" smtClean="0">
              <a:solidFill>
                <a:schemeClr val="accent1">
                  <a:lumMod val="50000"/>
                </a:schemeClr>
              </a:solidFill>
              <a:cs typeface="Arial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E1825B-A905-4D99-910F-C34D8B7A9F3A}" type="slidenum">
              <a:rPr lang="en-US" b="1" smtClean="0">
                <a:solidFill>
                  <a:schemeClr val="tx1"/>
                </a:solidFill>
              </a:rPr>
              <a:pPr/>
              <a:t>3</a:t>
            </a:fld>
            <a:endParaRPr lang="en-US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0268082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667000" y="605135"/>
            <a:ext cx="4419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State of Transportation Funding</a:t>
            </a:r>
            <a:endParaRPr lang="en-US" sz="24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57200" y="762536"/>
            <a:ext cx="10744200" cy="63709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800" b="1" dirty="0" smtClean="0">
              <a:solidFill>
                <a:schemeClr val="accent1">
                  <a:lumMod val="50000"/>
                </a:schemeClr>
              </a:solidFill>
              <a:cs typeface="Arial" pitchFamily="34" charset="0"/>
            </a:endParaRPr>
          </a:p>
          <a:p>
            <a:pPr lvl="1"/>
            <a:endParaRPr lang="en-US" sz="700" b="1" dirty="0" smtClean="0">
              <a:solidFill>
                <a:srgbClr val="FF0000"/>
              </a:solidFill>
              <a:cs typeface="Arial" pitchFamily="34" charset="0"/>
            </a:endParaRPr>
          </a:p>
          <a:p>
            <a:pPr algn="ctr"/>
            <a:endParaRPr lang="en-US" sz="700" b="1" dirty="0">
              <a:solidFill>
                <a:srgbClr val="FF0000"/>
              </a:solidFill>
              <a:cs typeface="Arial" pitchFamily="34" charset="0"/>
            </a:endParaRPr>
          </a:p>
          <a:p>
            <a:r>
              <a:rPr lang="en-US" sz="7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 </a:t>
            </a:r>
            <a:r>
              <a:rPr lang="en-US" sz="7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                      </a:t>
            </a:r>
            <a:r>
              <a:rPr lang="en-US" sz="20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State Funding:</a:t>
            </a:r>
          </a:p>
          <a:p>
            <a:endParaRPr lang="en-US" sz="6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Arial" pitchFamily="34" charset="0"/>
            </a:endParaRPr>
          </a:p>
          <a:p>
            <a:pPr lvl="1"/>
            <a:endParaRPr lang="en-US" sz="300" b="1" dirty="0" smtClean="0">
              <a:solidFill>
                <a:schemeClr val="accent1">
                  <a:lumMod val="50000"/>
                </a:schemeClr>
              </a:solidFill>
              <a:cs typeface="Arial" pitchFamily="34" charset="0"/>
            </a:endParaRPr>
          </a:p>
          <a:p>
            <a:pPr lvl="1">
              <a:buFont typeface="Wingdings" pitchFamily="2" charset="2"/>
              <a:buChar char="v"/>
            </a:pPr>
            <a:r>
              <a:rPr lang="en-US" sz="1700" b="1" dirty="0" smtClean="0">
                <a:solidFill>
                  <a:schemeClr val="accent1">
                    <a:lumMod val="50000"/>
                  </a:schemeClr>
                </a:solidFill>
                <a:cs typeface="Arial" pitchFamily="34" charset="0"/>
              </a:rPr>
              <a:t> Proposition 1B funds </a:t>
            </a:r>
          </a:p>
          <a:p>
            <a:pPr lvl="1"/>
            <a:endParaRPr lang="en-US" sz="300" b="1" dirty="0" smtClean="0">
              <a:solidFill>
                <a:schemeClr val="accent1">
                  <a:lumMod val="50000"/>
                </a:schemeClr>
              </a:solidFill>
              <a:cs typeface="Arial" pitchFamily="34" charset="0"/>
            </a:endParaRPr>
          </a:p>
          <a:p>
            <a:pPr lvl="1"/>
            <a:r>
              <a:rPr lang="en-US" sz="1700" b="1" dirty="0" smtClean="0">
                <a:solidFill>
                  <a:schemeClr val="accent1">
                    <a:lumMod val="50000"/>
                  </a:schemeClr>
                </a:solidFill>
                <a:cs typeface="Arial" pitchFamily="34" charset="0"/>
              </a:rPr>
              <a:t>	-   Completely allocated – No new funding</a:t>
            </a:r>
          </a:p>
          <a:p>
            <a:pPr lvl="1"/>
            <a:r>
              <a:rPr lang="en-US" sz="600" b="1" dirty="0" smtClean="0">
                <a:solidFill>
                  <a:schemeClr val="accent1">
                    <a:lumMod val="50000"/>
                  </a:schemeClr>
                </a:solidFill>
                <a:cs typeface="Arial" pitchFamily="34" charset="0"/>
              </a:rPr>
              <a:t> </a:t>
            </a:r>
          </a:p>
          <a:p>
            <a:pPr lvl="1">
              <a:buFont typeface="Wingdings" pitchFamily="2" charset="2"/>
              <a:buChar char="v"/>
            </a:pPr>
            <a:r>
              <a:rPr lang="en-US" sz="1700" b="1" dirty="0" smtClean="0">
                <a:solidFill>
                  <a:schemeClr val="accent1">
                    <a:lumMod val="50000"/>
                  </a:schemeClr>
                </a:solidFill>
                <a:cs typeface="Arial" pitchFamily="34" charset="0"/>
              </a:rPr>
              <a:t>SB 1 (Beall), Road Repair and Accountability Act of 2017 </a:t>
            </a:r>
          </a:p>
          <a:p>
            <a:pPr lvl="1">
              <a:buFont typeface="Wingdings" pitchFamily="2" charset="2"/>
              <a:buChar char="v"/>
            </a:pPr>
            <a:endParaRPr lang="en-US" sz="300" b="1" dirty="0" smtClean="0">
              <a:solidFill>
                <a:schemeClr val="accent1">
                  <a:lumMod val="50000"/>
                </a:schemeClr>
              </a:solidFill>
              <a:cs typeface="Arial" pitchFamily="34" charset="0"/>
            </a:endParaRPr>
          </a:p>
          <a:p>
            <a:pPr lvl="1"/>
            <a:r>
              <a:rPr lang="en-US" sz="1700" b="1" dirty="0" smtClean="0">
                <a:solidFill>
                  <a:schemeClr val="accent1">
                    <a:lumMod val="50000"/>
                  </a:schemeClr>
                </a:solidFill>
                <a:cs typeface="Arial" pitchFamily="34" charset="0"/>
              </a:rPr>
              <a:t>	-   $52.4 billion statewide over 10 years in new transportation revenues</a:t>
            </a:r>
          </a:p>
          <a:p>
            <a:pPr lvl="1"/>
            <a:endParaRPr lang="en-US" sz="300" b="1" dirty="0" smtClean="0">
              <a:solidFill>
                <a:schemeClr val="accent1">
                  <a:lumMod val="50000"/>
                </a:schemeClr>
              </a:solidFill>
              <a:cs typeface="Arial" pitchFamily="34" charset="0"/>
            </a:endParaRPr>
          </a:p>
          <a:p>
            <a:pPr marL="1200150" lvl="2" indent="-285750">
              <a:buFontTx/>
              <a:buChar char="-"/>
            </a:pPr>
            <a:r>
              <a:rPr lang="en-US" sz="1700" b="1" dirty="0" smtClean="0">
                <a:solidFill>
                  <a:schemeClr val="accent1">
                    <a:lumMod val="50000"/>
                  </a:schemeClr>
                </a:solidFill>
                <a:cs typeface="Arial" pitchFamily="34" charset="0"/>
              </a:rPr>
              <a:t>“Fix it First” emphasis with significant shares going to Caltrans, Counties </a:t>
            </a:r>
          </a:p>
          <a:p>
            <a:pPr lvl="2"/>
            <a:r>
              <a:rPr lang="en-US" sz="1700" b="1" dirty="0" smtClean="0">
                <a:solidFill>
                  <a:schemeClr val="accent1">
                    <a:lumMod val="50000"/>
                  </a:schemeClr>
                </a:solidFill>
                <a:cs typeface="Arial" pitchFamily="34" charset="0"/>
              </a:rPr>
              <a:t>       and Cities for road repair</a:t>
            </a:r>
          </a:p>
          <a:p>
            <a:pPr lvl="2"/>
            <a:endParaRPr lang="en-US" sz="300" b="1" dirty="0" smtClean="0">
              <a:solidFill>
                <a:schemeClr val="accent1">
                  <a:lumMod val="50000"/>
                </a:schemeClr>
              </a:solidFill>
              <a:cs typeface="Arial" pitchFamily="34" charset="0"/>
            </a:endParaRPr>
          </a:p>
          <a:p>
            <a:pPr lvl="1"/>
            <a:r>
              <a:rPr lang="en-US" sz="1700" b="1" dirty="0" smtClean="0">
                <a:solidFill>
                  <a:schemeClr val="accent1">
                    <a:lumMod val="50000"/>
                  </a:schemeClr>
                </a:solidFill>
                <a:cs typeface="Arial" pitchFamily="34" charset="0"/>
              </a:rPr>
              <a:t>	-    State Transportation Improvement Program (STIP) is stabilized but no </a:t>
            </a:r>
          </a:p>
          <a:p>
            <a:pPr lvl="1"/>
            <a:r>
              <a:rPr lang="en-US" sz="1700" b="1" dirty="0" smtClean="0">
                <a:solidFill>
                  <a:schemeClr val="accent1">
                    <a:lumMod val="50000"/>
                  </a:schemeClr>
                </a:solidFill>
                <a:cs typeface="Arial" pitchFamily="34" charset="0"/>
              </a:rPr>
              <a:t>               significant increases  </a:t>
            </a:r>
          </a:p>
          <a:p>
            <a:pPr lvl="1"/>
            <a:endParaRPr lang="en-US" sz="300" b="1" dirty="0" smtClean="0">
              <a:solidFill>
                <a:schemeClr val="accent1">
                  <a:lumMod val="50000"/>
                </a:schemeClr>
              </a:solidFill>
              <a:cs typeface="Arial" pitchFamily="34" charset="0"/>
            </a:endParaRPr>
          </a:p>
          <a:p>
            <a:pPr lvl="1"/>
            <a:r>
              <a:rPr lang="en-US" sz="1700" b="1" dirty="0" smtClean="0">
                <a:solidFill>
                  <a:schemeClr val="accent1">
                    <a:lumMod val="50000"/>
                  </a:schemeClr>
                </a:solidFill>
                <a:cs typeface="Arial" pitchFamily="34" charset="0"/>
              </a:rPr>
              <a:t>	-    Funding for Transit Operations and State of Good Repair for capital assets</a:t>
            </a:r>
          </a:p>
          <a:p>
            <a:pPr lvl="1"/>
            <a:endParaRPr lang="en-US" sz="300" b="1" dirty="0" smtClean="0">
              <a:solidFill>
                <a:schemeClr val="accent1">
                  <a:lumMod val="50000"/>
                </a:schemeClr>
              </a:solidFill>
              <a:cs typeface="Arial" pitchFamily="34" charset="0"/>
            </a:endParaRPr>
          </a:p>
          <a:p>
            <a:pPr marL="1200150" lvl="2" indent="-285750">
              <a:buFontTx/>
              <a:buChar char="-"/>
            </a:pPr>
            <a:r>
              <a:rPr lang="en-US" sz="1700" b="1" dirty="0" smtClean="0">
                <a:solidFill>
                  <a:schemeClr val="accent1">
                    <a:lumMod val="50000"/>
                  </a:schemeClr>
                </a:solidFill>
                <a:cs typeface="Arial" pitchFamily="34" charset="0"/>
              </a:rPr>
              <a:t>Establishes Competitive Grant Programs including:</a:t>
            </a:r>
          </a:p>
          <a:p>
            <a:pPr marL="1200150" lvl="2" indent="-285750">
              <a:buFontTx/>
              <a:buChar char="-"/>
            </a:pPr>
            <a:endParaRPr lang="en-US" sz="300" b="1" dirty="0" smtClean="0">
              <a:solidFill>
                <a:schemeClr val="accent1">
                  <a:lumMod val="50000"/>
                </a:schemeClr>
              </a:solidFill>
              <a:cs typeface="Arial" pitchFamily="34" charset="0"/>
            </a:endParaRPr>
          </a:p>
          <a:p>
            <a:pPr marL="1657350" lvl="3" indent="-285750">
              <a:buFont typeface="Wingdings" panose="05000000000000000000" pitchFamily="2" charset="2"/>
              <a:buChar char="Ø"/>
            </a:pPr>
            <a:r>
              <a:rPr lang="en-US" sz="1700" b="1" dirty="0" smtClean="0">
                <a:solidFill>
                  <a:schemeClr val="accent1">
                    <a:lumMod val="50000"/>
                  </a:schemeClr>
                </a:solidFill>
                <a:cs typeface="Arial" pitchFamily="34" charset="0"/>
              </a:rPr>
              <a:t>Congested Corridors </a:t>
            </a:r>
          </a:p>
          <a:p>
            <a:pPr marL="1657350" lvl="3" indent="-285750">
              <a:buFont typeface="Wingdings" panose="05000000000000000000" pitchFamily="2" charset="2"/>
              <a:buChar char="Ø"/>
            </a:pPr>
            <a:r>
              <a:rPr lang="en-US" sz="1700" b="1" dirty="0" smtClean="0">
                <a:solidFill>
                  <a:schemeClr val="accent1">
                    <a:lumMod val="50000"/>
                  </a:schemeClr>
                </a:solidFill>
                <a:cs typeface="Arial" pitchFamily="34" charset="0"/>
              </a:rPr>
              <a:t>Trade (Freight) Corridors</a:t>
            </a:r>
          </a:p>
          <a:p>
            <a:pPr marL="1657350" lvl="3" indent="-285750">
              <a:buFont typeface="Wingdings" panose="05000000000000000000" pitchFamily="2" charset="2"/>
              <a:buChar char="Ø"/>
            </a:pPr>
            <a:r>
              <a:rPr lang="en-US" sz="1700" b="1" dirty="0" smtClean="0">
                <a:solidFill>
                  <a:schemeClr val="accent1">
                    <a:lumMod val="50000"/>
                  </a:schemeClr>
                </a:solidFill>
                <a:cs typeface="Arial" pitchFamily="34" charset="0"/>
              </a:rPr>
              <a:t>Active Transportation (bicycle and pedestrian)</a:t>
            </a:r>
          </a:p>
          <a:p>
            <a:pPr marL="1657350" lvl="3" indent="-285750">
              <a:buFontTx/>
              <a:buChar char="-"/>
            </a:pPr>
            <a:endParaRPr lang="en-US" sz="500" b="1" dirty="0" smtClean="0">
              <a:solidFill>
                <a:schemeClr val="accent1">
                  <a:lumMod val="50000"/>
                </a:schemeClr>
              </a:solidFill>
              <a:cs typeface="Arial" pitchFamily="34" charset="0"/>
            </a:endParaRPr>
          </a:p>
          <a:p>
            <a:pPr marL="1200150" lvl="2" indent="-285750">
              <a:buFontTx/>
              <a:buChar char="-"/>
            </a:pPr>
            <a:r>
              <a:rPr lang="en-US" sz="1700" b="1" dirty="0" smtClean="0">
                <a:solidFill>
                  <a:schemeClr val="accent1">
                    <a:lumMod val="50000"/>
                  </a:schemeClr>
                </a:solidFill>
                <a:cs typeface="Arial" pitchFamily="34" charset="0"/>
              </a:rPr>
              <a:t> Local Partnership</a:t>
            </a:r>
          </a:p>
          <a:p>
            <a:pPr lvl="2"/>
            <a:endParaRPr lang="en-US" sz="300" b="1" dirty="0" smtClean="0">
              <a:solidFill>
                <a:schemeClr val="accent1">
                  <a:lumMod val="50000"/>
                </a:schemeClr>
              </a:solidFill>
              <a:cs typeface="Arial" pitchFamily="34" charset="0"/>
            </a:endParaRPr>
          </a:p>
          <a:p>
            <a:pPr marL="1657350" lvl="3" indent="-285750">
              <a:buFontTx/>
              <a:buChar char="-"/>
            </a:pPr>
            <a:r>
              <a:rPr lang="en-US" sz="1600" b="1" dirty="0" smtClean="0">
                <a:solidFill>
                  <a:schemeClr val="accent1">
                    <a:lumMod val="50000"/>
                  </a:schemeClr>
                </a:solidFill>
                <a:cs typeface="Arial" pitchFamily="34" charset="0"/>
              </a:rPr>
              <a:t>VCTC not eligible due to lack of transportation sales tax measure</a:t>
            </a:r>
            <a:endParaRPr lang="en-US" sz="1600" b="1" dirty="0">
              <a:solidFill>
                <a:schemeClr val="accent1">
                  <a:lumMod val="50000"/>
                </a:schemeClr>
              </a:solidFill>
              <a:cs typeface="Arial" pitchFamily="34" charset="0"/>
            </a:endParaRPr>
          </a:p>
          <a:p>
            <a:pPr lvl="1">
              <a:buFont typeface="Wingdings" pitchFamily="2" charset="2"/>
              <a:buChar char="v"/>
            </a:pPr>
            <a:endParaRPr lang="en-US" b="1" dirty="0">
              <a:solidFill>
                <a:schemeClr val="accent1">
                  <a:lumMod val="50000"/>
                </a:schemeClr>
              </a:solidFill>
              <a:cs typeface="Arial" pitchFamily="34" charset="0"/>
            </a:endParaRPr>
          </a:p>
          <a:p>
            <a:pPr marL="1200150" lvl="2" indent="-285750">
              <a:buFontTx/>
              <a:buChar char="-"/>
            </a:pPr>
            <a:endParaRPr lang="en-US" b="1" dirty="0" smtClean="0">
              <a:solidFill>
                <a:schemeClr val="accent1">
                  <a:lumMod val="50000"/>
                </a:schemeClr>
              </a:solidFill>
              <a:cs typeface="Arial" pitchFamily="34" charset="0"/>
            </a:endParaRPr>
          </a:p>
          <a:p>
            <a:pPr lvl="1"/>
            <a:endParaRPr lang="en-US" b="1" dirty="0" smtClean="0">
              <a:solidFill>
                <a:schemeClr val="accent1">
                  <a:lumMod val="50000"/>
                </a:schemeClr>
              </a:solidFill>
              <a:cs typeface="Arial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E1825B-A905-4D99-910F-C34D8B7A9F3A}" type="slidenum">
              <a:rPr lang="en-US" b="1" smtClean="0">
                <a:solidFill>
                  <a:schemeClr val="tx1"/>
                </a:solidFill>
              </a:rPr>
              <a:pPr/>
              <a:t>4</a:t>
            </a:fld>
            <a:endParaRPr lang="en-US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88001516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667000" y="605135"/>
            <a:ext cx="4419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State of Transportation Funding</a:t>
            </a:r>
            <a:endParaRPr lang="en-US" sz="24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914400" y="1000810"/>
            <a:ext cx="8382000" cy="52475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800" b="1" dirty="0" smtClean="0">
              <a:solidFill>
                <a:schemeClr val="accent1">
                  <a:lumMod val="50000"/>
                </a:schemeClr>
              </a:solidFill>
              <a:cs typeface="Arial" pitchFamily="34" charset="0"/>
            </a:endParaRPr>
          </a:p>
          <a:p>
            <a:r>
              <a:rPr lang="en-US" sz="7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                       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What SB 1 means to VCTC’s Budget:</a:t>
            </a:r>
          </a:p>
          <a:p>
            <a:endParaRPr lang="en-US" sz="300" b="1" dirty="0" smtClean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Arial" pitchFamily="34" charset="0"/>
            </a:endParaRPr>
          </a:p>
          <a:p>
            <a:pPr marL="742950" lvl="1" indent="-285750">
              <a:buFont typeface="Wingdings" panose="05000000000000000000" pitchFamily="2" charset="2"/>
              <a:buChar char="v"/>
            </a:pPr>
            <a:r>
              <a:rPr lang="en-US" sz="1600" b="1" dirty="0" smtClean="0">
                <a:solidFill>
                  <a:schemeClr val="accent1">
                    <a:lumMod val="50000"/>
                  </a:schemeClr>
                </a:solidFill>
                <a:cs typeface="Arial" pitchFamily="34" charset="0"/>
              </a:rPr>
              <a:t> Direct Impacts:</a:t>
            </a:r>
          </a:p>
          <a:p>
            <a:pPr marL="742950" lvl="1" indent="-285750">
              <a:buFont typeface="Wingdings" panose="05000000000000000000" pitchFamily="2" charset="2"/>
              <a:buChar char="v"/>
            </a:pPr>
            <a:endParaRPr lang="en-US" sz="300" b="1" dirty="0" smtClean="0">
              <a:solidFill>
                <a:schemeClr val="accent1">
                  <a:lumMod val="50000"/>
                </a:schemeClr>
              </a:solidFill>
              <a:cs typeface="Arial" pitchFamily="34" charset="0"/>
            </a:endParaRPr>
          </a:p>
          <a:p>
            <a:pPr marL="1200150" lvl="2" indent="-285750">
              <a:buFontTx/>
              <a:buChar char="-"/>
            </a:pPr>
            <a:r>
              <a:rPr lang="en-US" sz="1600" b="1" dirty="0" smtClean="0">
                <a:solidFill>
                  <a:schemeClr val="accent1">
                    <a:lumMod val="50000"/>
                  </a:schemeClr>
                </a:solidFill>
                <a:cs typeface="Arial" pitchFamily="34" charset="0"/>
              </a:rPr>
              <a:t>Transit Operations - $2.8 million</a:t>
            </a:r>
          </a:p>
          <a:p>
            <a:pPr marL="1200150" lvl="2" indent="-285750">
              <a:buFontTx/>
              <a:buChar char="-"/>
            </a:pPr>
            <a:endParaRPr lang="en-US" sz="100" b="1" dirty="0">
              <a:solidFill>
                <a:schemeClr val="accent1">
                  <a:lumMod val="50000"/>
                </a:schemeClr>
              </a:solidFill>
              <a:cs typeface="Arial" pitchFamily="34" charset="0"/>
            </a:endParaRPr>
          </a:p>
          <a:p>
            <a:pPr marL="1657350" lvl="3" indent="-285750">
              <a:buFont typeface="Wingdings" panose="05000000000000000000" pitchFamily="2" charset="2"/>
              <a:buChar char="Ø"/>
            </a:pPr>
            <a:r>
              <a:rPr lang="en-US" sz="1600" b="1" dirty="0" smtClean="0">
                <a:solidFill>
                  <a:schemeClr val="accent1">
                    <a:lumMod val="50000"/>
                  </a:schemeClr>
                </a:solidFill>
                <a:cs typeface="Arial" pitchFamily="34" charset="0"/>
              </a:rPr>
              <a:t> Funds to sustain existing VCTC Intercity Bus services levels</a:t>
            </a:r>
          </a:p>
          <a:p>
            <a:pPr lvl="3"/>
            <a:endParaRPr lang="en-US" sz="200" b="1" dirty="0" smtClean="0">
              <a:solidFill>
                <a:schemeClr val="accent1">
                  <a:lumMod val="50000"/>
                </a:schemeClr>
              </a:solidFill>
              <a:cs typeface="Arial" pitchFamily="34" charset="0"/>
            </a:endParaRPr>
          </a:p>
          <a:p>
            <a:pPr marL="1200150" lvl="2" indent="-285750">
              <a:buFontTx/>
              <a:buChar char="-"/>
            </a:pPr>
            <a:r>
              <a:rPr lang="en-US" sz="1600" b="1" dirty="0" smtClean="0">
                <a:solidFill>
                  <a:schemeClr val="accent1">
                    <a:lumMod val="50000"/>
                  </a:schemeClr>
                </a:solidFill>
                <a:cs typeface="Arial" pitchFamily="34" charset="0"/>
              </a:rPr>
              <a:t>State of Good Repair - $1.1 million</a:t>
            </a:r>
          </a:p>
          <a:p>
            <a:pPr marL="1200150" lvl="2" indent="-285750">
              <a:buFontTx/>
              <a:buChar char="-"/>
            </a:pPr>
            <a:endParaRPr lang="en-US" sz="100" b="1" dirty="0" smtClean="0">
              <a:solidFill>
                <a:schemeClr val="accent1">
                  <a:lumMod val="50000"/>
                </a:schemeClr>
              </a:solidFill>
              <a:cs typeface="Arial" pitchFamily="34" charset="0"/>
            </a:endParaRPr>
          </a:p>
          <a:p>
            <a:pPr marL="1657350" lvl="3" indent="-285750">
              <a:buFont typeface="Wingdings" panose="05000000000000000000" pitchFamily="2" charset="2"/>
              <a:buChar char="Ø"/>
            </a:pPr>
            <a:r>
              <a:rPr lang="en-US" sz="1600" b="1" dirty="0" smtClean="0">
                <a:solidFill>
                  <a:schemeClr val="accent1">
                    <a:lumMod val="50000"/>
                  </a:schemeClr>
                </a:solidFill>
                <a:cs typeface="Arial" pitchFamily="34" charset="0"/>
              </a:rPr>
              <a:t>VCTC/Metrolink owned railroad track and bridge repairs</a:t>
            </a:r>
          </a:p>
          <a:p>
            <a:pPr marL="1657350" lvl="3" indent="-285750">
              <a:buFontTx/>
              <a:buChar char="-"/>
            </a:pPr>
            <a:endParaRPr lang="en-US" sz="200" b="1" dirty="0" smtClean="0">
              <a:solidFill>
                <a:schemeClr val="accent1">
                  <a:lumMod val="50000"/>
                </a:schemeClr>
              </a:solidFill>
              <a:cs typeface="Arial" pitchFamily="34" charset="0"/>
            </a:endParaRPr>
          </a:p>
          <a:p>
            <a:pPr marL="1200150" lvl="2" indent="-285750">
              <a:buFontTx/>
              <a:buChar char="-"/>
            </a:pPr>
            <a:r>
              <a:rPr lang="en-US" sz="1600" b="1" dirty="0" smtClean="0">
                <a:solidFill>
                  <a:schemeClr val="accent1">
                    <a:lumMod val="50000"/>
                  </a:schemeClr>
                </a:solidFill>
                <a:cs typeface="Arial" pitchFamily="34" charset="0"/>
              </a:rPr>
              <a:t>Planning Programming and Monitoring (PPM) $140,000</a:t>
            </a:r>
          </a:p>
          <a:p>
            <a:pPr marL="1200150" lvl="2" indent="-285750">
              <a:buFontTx/>
              <a:buChar char="-"/>
            </a:pPr>
            <a:endParaRPr lang="en-US" sz="100" b="1" dirty="0" smtClean="0">
              <a:solidFill>
                <a:schemeClr val="accent1">
                  <a:lumMod val="50000"/>
                </a:schemeClr>
              </a:solidFill>
              <a:cs typeface="Arial" pitchFamily="34" charset="0"/>
            </a:endParaRPr>
          </a:p>
          <a:p>
            <a:pPr marL="1657350" lvl="3" indent="-285750">
              <a:buFont typeface="Wingdings" panose="05000000000000000000" pitchFamily="2" charset="2"/>
              <a:buChar char="Ø"/>
            </a:pPr>
            <a:r>
              <a:rPr lang="en-US" sz="1600" b="1" dirty="0" smtClean="0">
                <a:solidFill>
                  <a:schemeClr val="accent1">
                    <a:lumMod val="50000"/>
                  </a:schemeClr>
                </a:solidFill>
                <a:cs typeface="Arial" pitchFamily="34" charset="0"/>
              </a:rPr>
              <a:t>Perform VCTC core functions</a:t>
            </a:r>
            <a:endParaRPr lang="en-US" sz="1600" b="1" dirty="0">
              <a:solidFill>
                <a:schemeClr val="accent1">
                  <a:lumMod val="50000"/>
                </a:schemeClr>
              </a:solidFill>
              <a:cs typeface="Arial" pitchFamily="34" charset="0"/>
            </a:endParaRPr>
          </a:p>
          <a:p>
            <a:pPr marL="1657350" lvl="3" indent="-285750">
              <a:buFontTx/>
              <a:buChar char="-"/>
            </a:pPr>
            <a:endParaRPr lang="en-US" sz="200" b="1" dirty="0" smtClean="0">
              <a:solidFill>
                <a:schemeClr val="accent1">
                  <a:lumMod val="50000"/>
                </a:schemeClr>
              </a:solidFill>
              <a:cs typeface="Arial" pitchFamily="34" charset="0"/>
            </a:endParaRPr>
          </a:p>
          <a:p>
            <a:pPr lvl="1">
              <a:buFont typeface="Wingdings" pitchFamily="2" charset="2"/>
              <a:buChar char="v"/>
            </a:pPr>
            <a:r>
              <a:rPr lang="en-US" sz="1600" b="1" dirty="0" smtClean="0">
                <a:solidFill>
                  <a:schemeClr val="accent1">
                    <a:lumMod val="50000"/>
                  </a:schemeClr>
                </a:solidFill>
                <a:cs typeface="Arial" pitchFamily="34" charset="0"/>
              </a:rPr>
              <a:t>  Indirect Impacts:</a:t>
            </a:r>
          </a:p>
          <a:p>
            <a:pPr lvl="1"/>
            <a:r>
              <a:rPr lang="en-US" sz="300" b="1" dirty="0" smtClean="0">
                <a:solidFill>
                  <a:schemeClr val="accent1">
                    <a:lumMod val="50000"/>
                  </a:schemeClr>
                </a:solidFill>
                <a:cs typeface="Arial" pitchFamily="34" charset="0"/>
              </a:rPr>
              <a:t> </a:t>
            </a:r>
          </a:p>
          <a:p>
            <a:pPr marL="1200150" lvl="2" indent="-285750">
              <a:buFontTx/>
              <a:buChar char="-"/>
            </a:pPr>
            <a:r>
              <a:rPr lang="en-US" sz="1600" b="1" dirty="0" smtClean="0">
                <a:solidFill>
                  <a:schemeClr val="accent1">
                    <a:lumMod val="50000"/>
                  </a:schemeClr>
                </a:solidFill>
                <a:cs typeface="Arial" pitchFamily="34" charset="0"/>
              </a:rPr>
              <a:t>State </a:t>
            </a:r>
            <a:r>
              <a:rPr lang="en-US" sz="1600" b="1" dirty="0">
                <a:solidFill>
                  <a:schemeClr val="accent1">
                    <a:lumMod val="50000"/>
                  </a:schemeClr>
                </a:solidFill>
                <a:cs typeface="Arial" pitchFamily="34" charset="0"/>
              </a:rPr>
              <a:t>Rail Assistance </a:t>
            </a:r>
            <a:r>
              <a:rPr lang="en-US" sz="1600" b="1" dirty="0" smtClean="0">
                <a:solidFill>
                  <a:schemeClr val="accent1">
                    <a:lumMod val="50000"/>
                  </a:schemeClr>
                </a:solidFill>
                <a:cs typeface="Arial" pitchFamily="34" charset="0"/>
              </a:rPr>
              <a:t>Program - $4 million</a:t>
            </a:r>
          </a:p>
          <a:p>
            <a:pPr marL="1200150" lvl="2" indent="-285750">
              <a:buFontTx/>
              <a:buChar char="-"/>
            </a:pPr>
            <a:endParaRPr lang="en-US" sz="100" b="1" dirty="0" smtClean="0">
              <a:solidFill>
                <a:schemeClr val="accent1">
                  <a:lumMod val="50000"/>
                </a:schemeClr>
              </a:solidFill>
              <a:cs typeface="Arial" pitchFamily="34" charset="0"/>
            </a:endParaRPr>
          </a:p>
          <a:p>
            <a:pPr marL="1657350" lvl="3" indent="-285750">
              <a:buFont typeface="Wingdings" panose="05000000000000000000" pitchFamily="2" charset="2"/>
              <a:buChar char="Ø"/>
            </a:pPr>
            <a:r>
              <a:rPr lang="en-US" sz="1600" b="1" dirty="0" smtClean="0">
                <a:solidFill>
                  <a:schemeClr val="accent1">
                    <a:lumMod val="50000"/>
                  </a:schemeClr>
                </a:solidFill>
                <a:cs typeface="Arial" pitchFamily="34" charset="0"/>
              </a:rPr>
              <a:t> </a:t>
            </a:r>
            <a:r>
              <a:rPr lang="en-US" sz="1600" b="1" dirty="0" err="1" smtClean="0">
                <a:solidFill>
                  <a:schemeClr val="accent1">
                    <a:lumMod val="50000"/>
                  </a:schemeClr>
                </a:solidFill>
                <a:cs typeface="Arial" pitchFamily="34" charset="0"/>
              </a:rPr>
              <a:t>Metrolink</a:t>
            </a:r>
            <a:r>
              <a:rPr lang="en-US" sz="1600" b="1" dirty="0" smtClean="0">
                <a:solidFill>
                  <a:schemeClr val="accent1">
                    <a:lumMod val="50000"/>
                  </a:schemeClr>
                </a:solidFill>
                <a:cs typeface="Arial" pitchFamily="34" charset="0"/>
              </a:rPr>
              <a:t> Commuter Rail Operations</a:t>
            </a:r>
          </a:p>
          <a:p>
            <a:pPr marL="1657350" lvl="3" indent="-285750">
              <a:buFontTx/>
              <a:buChar char="-"/>
            </a:pPr>
            <a:endParaRPr lang="en-US" sz="200" b="1" dirty="0" smtClean="0">
              <a:solidFill>
                <a:srgbClr val="FF0000"/>
              </a:solidFill>
              <a:cs typeface="Arial" pitchFamily="34" charset="0"/>
            </a:endParaRPr>
          </a:p>
          <a:p>
            <a:pPr marL="1200150" lvl="2" indent="-285750">
              <a:buFontTx/>
              <a:buChar char="-"/>
            </a:pPr>
            <a:r>
              <a:rPr lang="en-US" sz="1600" b="1" dirty="0" smtClean="0">
                <a:solidFill>
                  <a:schemeClr val="accent1">
                    <a:lumMod val="50000"/>
                  </a:schemeClr>
                </a:solidFill>
                <a:cs typeface="Arial" pitchFamily="34" charset="0"/>
              </a:rPr>
              <a:t>Local Agency State Transit Assistance increase - $800,000</a:t>
            </a:r>
          </a:p>
          <a:p>
            <a:pPr marL="1200150" lvl="2" indent="-285750">
              <a:buFontTx/>
              <a:buChar char="-"/>
            </a:pPr>
            <a:endParaRPr lang="en-US" sz="100" b="1" dirty="0" smtClean="0">
              <a:solidFill>
                <a:schemeClr val="accent1">
                  <a:lumMod val="50000"/>
                </a:schemeClr>
              </a:solidFill>
              <a:cs typeface="Arial" pitchFamily="34" charset="0"/>
            </a:endParaRPr>
          </a:p>
          <a:p>
            <a:pPr marL="1657350" lvl="3" indent="-285750">
              <a:buFont typeface="Wingdings" panose="05000000000000000000" pitchFamily="2" charset="2"/>
              <a:buChar char="Ø"/>
            </a:pPr>
            <a:r>
              <a:rPr lang="en-US" sz="1600" b="1" dirty="0" smtClean="0">
                <a:solidFill>
                  <a:schemeClr val="accent1">
                    <a:lumMod val="50000"/>
                  </a:schemeClr>
                </a:solidFill>
                <a:cs typeface="Arial" pitchFamily="34" charset="0"/>
              </a:rPr>
              <a:t> Camarillo, Moorpark, Simi Valley, Thousand Oaks, GCTD, SCRRA </a:t>
            </a:r>
          </a:p>
          <a:p>
            <a:pPr marL="1657350" lvl="3" indent="-285750">
              <a:buFontTx/>
              <a:buChar char="-"/>
            </a:pPr>
            <a:endParaRPr lang="en-US" sz="200" b="1" dirty="0" smtClean="0">
              <a:solidFill>
                <a:schemeClr val="accent1">
                  <a:lumMod val="50000"/>
                </a:schemeClr>
              </a:solidFill>
              <a:cs typeface="Arial" pitchFamily="34" charset="0"/>
            </a:endParaRPr>
          </a:p>
          <a:p>
            <a:pPr marL="742950" lvl="1" indent="-285750">
              <a:buFont typeface="Wingdings" panose="05000000000000000000" pitchFamily="2" charset="2"/>
              <a:buChar char="v"/>
            </a:pPr>
            <a:r>
              <a:rPr lang="en-US" sz="1600" b="1" dirty="0" smtClean="0">
                <a:solidFill>
                  <a:schemeClr val="accent1">
                    <a:lumMod val="50000"/>
                  </a:schemeClr>
                </a:solidFill>
                <a:cs typeface="Arial" pitchFamily="34" charset="0"/>
              </a:rPr>
              <a:t>Other Investments:</a:t>
            </a:r>
          </a:p>
          <a:p>
            <a:pPr lvl="1"/>
            <a:endParaRPr lang="en-US" sz="300" b="1" dirty="0" smtClean="0">
              <a:solidFill>
                <a:schemeClr val="accent1">
                  <a:lumMod val="50000"/>
                </a:schemeClr>
              </a:solidFill>
              <a:cs typeface="Arial" pitchFamily="34" charset="0"/>
            </a:endParaRPr>
          </a:p>
          <a:p>
            <a:pPr lvl="1"/>
            <a:r>
              <a:rPr lang="en-US" sz="1600" b="1" dirty="0">
                <a:solidFill>
                  <a:schemeClr val="accent1">
                    <a:lumMod val="50000"/>
                  </a:schemeClr>
                </a:solidFill>
                <a:cs typeface="Arial" pitchFamily="34" charset="0"/>
              </a:rPr>
              <a:t>	</a:t>
            </a:r>
            <a:r>
              <a:rPr lang="en-US" sz="1600" b="1" dirty="0" smtClean="0">
                <a:solidFill>
                  <a:schemeClr val="accent1">
                    <a:lumMod val="50000"/>
                  </a:schemeClr>
                </a:solidFill>
                <a:cs typeface="Arial" pitchFamily="34" charset="0"/>
              </a:rPr>
              <a:t>-    Rice Avenue/SR 34 Railroad Bridge - $70 million ?</a:t>
            </a:r>
          </a:p>
          <a:p>
            <a:pPr lvl="1"/>
            <a:endParaRPr lang="en-US" sz="200" b="1" dirty="0" smtClean="0">
              <a:solidFill>
                <a:schemeClr val="accent1">
                  <a:lumMod val="50000"/>
                </a:schemeClr>
              </a:solidFill>
              <a:cs typeface="Arial" pitchFamily="34" charset="0"/>
            </a:endParaRPr>
          </a:p>
          <a:p>
            <a:pPr marL="1200150" lvl="2" indent="-285750">
              <a:buFontTx/>
              <a:buChar char="-"/>
            </a:pPr>
            <a:r>
              <a:rPr lang="en-US" sz="1600" b="1" dirty="0" smtClean="0">
                <a:solidFill>
                  <a:schemeClr val="accent1">
                    <a:lumMod val="50000"/>
                  </a:schemeClr>
                </a:solidFill>
                <a:cs typeface="Arial" pitchFamily="34" charset="0"/>
              </a:rPr>
              <a:t>Transit and Inner-city Rail Capital Program - $90 million ?</a:t>
            </a:r>
          </a:p>
          <a:p>
            <a:pPr marL="1200150" lvl="2" indent="-285750">
              <a:buFontTx/>
              <a:buChar char="-"/>
            </a:pPr>
            <a:endParaRPr lang="en-US" sz="100" b="1" dirty="0" smtClean="0">
              <a:solidFill>
                <a:schemeClr val="accent1">
                  <a:lumMod val="50000"/>
                </a:schemeClr>
              </a:solidFill>
              <a:cs typeface="Arial" pitchFamily="34" charset="0"/>
            </a:endParaRPr>
          </a:p>
          <a:p>
            <a:pPr marL="1657350" lvl="3" indent="-285750">
              <a:buFont typeface="Wingdings" panose="05000000000000000000" pitchFamily="2" charset="2"/>
              <a:buChar char="Ø"/>
            </a:pPr>
            <a:r>
              <a:rPr lang="en-US" sz="1600" b="1" dirty="0" smtClean="0">
                <a:solidFill>
                  <a:schemeClr val="accent1">
                    <a:lumMod val="50000"/>
                  </a:schemeClr>
                </a:solidFill>
                <a:cs typeface="Arial" pitchFamily="34" charset="0"/>
              </a:rPr>
              <a:t>Simi Valley and Camarillo/Oxnard double tracks</a:t>
            </a:r>
          </a:p>
          <a:p>
            <a:pPr marL="1657350" lvl="3" indent="-285750">
              <a:buFontTx/>
              <a:buChar char="-"/>
            </a:pPr>
            <a:endParaRPr lang="en-US" sz="200" b="1" dirty="0" smtClean="0">
              <a:solidFill>
                <a:schemeClr val="accent1">
                  <a:lumMod val="50000"/>
                </a:schemeClr>
              </a:solidFill>
              <a:cs typeface="Arial" pitchFamily="34" charset="0"/>
            </a:endParaRPr>
          </a:p>
          <a:p>
            <a:pPr marL="1200150" lvl="2" indent="-285750">
              <a:buFontTx/>
              <a:buChar char="-"/>
            </a:pPr>
            <a:r>
              <a:rPr lang="en-US" sz="1600" b="1" dirty="0" smtClean="0">
                <a:solidFill>
                  <a:schemeClr val="accent1">
                    <a:lumMod val="50000"/>
                  </a:schemeClr>
                </a:solidFill>
                <a:cs typeface="Arial" pitchFamily="34" charset="0"/>
              </a:rPr>
              <a:t>Active Transportation Grants $1.5 million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E1825B-A905-4D99-910F-C34D8B7A9F3A}" type="slidenum">
              <a:rPr lang="en-US" b="1" smtClean="0">
                <a:solidFill>
                  <a:schemeClr val="tx1"/>
                </a:solidFill>
              </a:rPr>
              <a:pPr/>
              <a:t>5</a:t>
            </a:fld>
            <a:endParaRPr lang="en-US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8132651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38200" y="769203"/>
            <a:ext cx="7467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Local Transportation Fund (</a:t>
            </a:r>
            <a:r>
              <a:rPr lang="en-US" sz="2400" b="1" dirty="0" err="1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LTF</a:t>
            </a:r>
            <a:r>
              <a:rPr lang="en-US" sz="24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) Revenue </a:t>
            </a:r>
          </a:p>
          <a:p>
            <a:pPr algn="ctr"/>
            <a:r>
              <a:rPr lang="en-US" sz="24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Fiscal Year 1998/1999 – 2018/2019</a:t>
            </a:r>
            <a:endParaRPr lang="en-US" sz="24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Arial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33400" y="1905000"/>
            <a:ext cx="822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  <a:cs typeface="Arial" pitchFamily="34" charset="0"/>
              </a:rPr>
              <a:t>Receipts have flattened</a:t>
            </a:r>
            <a:endParaRPr lang="en-US" b="1" dirty="0">
              <a:solidFill>
                <a:schemeClr val="accent1">
                  <a:lumMod val="50000"/>
                </a:schemeClr>
              </a:solidFill>
              <a:cs typeface="Arial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E1825B-A905-4D99-910F-C34D8B7A9F3A}" type="slidenum">
              <a:rPr lang="en-US" b="1" smtClean="0">
                <a:solidFill>
                  <a:schemeClr val="tx1"/>
                </a:solidFill>
              </a:rPr>
              <a:pPr/>
              <a:t>6</a:t>
            </a:fld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85800" y="5410200"/>
            <a:ext cx="84582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  <a:cs typeface="Arial" pitchFamily="34" charset="0"/>
              </a:rPr>
              <a:t>*Fiscal Year 2013/2014 included one-time payment for settlement</a:t>
            </a:r>
            <a:endParaRPr lang="en-US" b="1" dirty="0">
              <a:solidFill>
                <a:schemeClr val="accent1">
                  <a:lumMod val="50000"/>
                </a:schemeClr>
              </a:solidFill>
              <a:cs typeface="Arial" pitchFamily="34" charset="0"/>
            </a:endParaRPr>
          </a:p>
        </p:txBody>
      </p:sp>
      <p:graphicFrame>
        <p:nvGraphicFramePr>
          <p:cNvPr id="9" name="Chart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17728852"/>
              </p:ext>
            </p:extLst>
          </p:nvPr>
        </p:nvGraphicFramePr>
        <p:xfrm>
          <a:off x="228600" y="2514600"/>
          <a:ext cx="7848600" cy="32649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52600" y="845403"/>
            <a:ext cx="5638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State Transit Assistance (STA)  Revenue </a:t>
            </a:r>
          </a:p>
          <a:p>
            <a:pPr algn="ctr"/>
            <a:r>
              <a:rPr lang="en-US" sz="24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Fiscal Year 1998/1999 – 2018/2019</a:t>
            </a:r>
            <a:endParaRPr lang="en-US" sz="24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Arial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447800" y="1981200"/>
            <a:ext cx="7010400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  <a:cs typeface="Arial" pitchFamily="34" charset="0"/>
              </a:rPr>
              <a:t> STA revenues increased (with SB 1) to $8.3 million </a:t>
            </a:r>
          </a:p>
          <a:p>
            <a:pPr lvl="1"/>
            <a:endParaRPr lang="en-US" sz="800" b="1" dirty="0">
              <a:solidFill>
                <a:schemeClr val="accent1">
                  <a:lumMod val="50000"/>
                </a:schemeClr>
              </a:solidFill>
              <a:cs typeface="Arial" pitchFamily="34" charset="0"/>
            </a:endParaRPr>
          </a:p>
          <a:p>
            <a:pPr>
              <a:buFont typeface="Wingdings" pitchFamily="2" charset="2"/>
              <a:buChar char="v"/>
            </a:pP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  <a:cs typeface="Arial" pitchFamily="34" charset="0"/>
              </a:rPr>
              <a:t>  Sustains Transit Operations and Transit Capital State of Good Repair</a:t>
            </a:r>
          </a:p>
          <a:p>
            <a:endParaRPr lang="en-US" sz="800" b="1" dirty="0" smtClean="0">
              <a:solidFill>
                <a:schemeClr val="accent1">
                  <a:lumMod val="50000"/>
                </a:schemeClr>
              </a:solidFill>
              <a:cs typeface="Arial" pitchFamily="34" charset="0"/>
            </a:endParaRPr>
          </a:p>
          <a:p>
            <a:endParaRPr lang="en-US" b="1" dirty="0" smtClean="0">
              <a:solidFill>
                <a:schemeClr val="accent1">
                  <a:lumMod val="50000"/>
                </a:schemeClr>
              </a:solidFill>
              <a:cs typeface="Arial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E1825B-A905-4D99-910F-C34D8B7A9F3A}" type="slidenum">
              <a:rPr lang="en-US" b="1" smtClean="0">
                <a:solidFill>
                  <a:schemeClr val="tx1"/>
                </a:solidFill>
              </a:rPr>
              <a:pPr/>
              <a:t>7</a:t>
            </a:fld>
            <a:endParaRPr lang="en-US" b="1" dirty="0">
              <a:solidFill>
                <a:schemeClr val="tx1"/>
              </a:solidFill>
            </a:endParaRPr>
          </a:p>
        </p:txBody>
      </p:sp>
      <p:graphicFrame>
        <p:nvGraphicFramePr>
          <p:cNvPr id="9" name="Chart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54804171"/>
              </p:ext>
            </p:extLst>
          </p:nvPr>
        </p:nvGraphicFramePr>
        <p:xfrm>
          <a:off x="762000" y="2971800"/>
          <a:ext cx="7543800" cy="3276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590800" y="685800"/>
            <a:ext cx="3962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VCTC - STA  Funding</a:t>
            </a:r>
          </a:p>
          <a:p>
            <a:pPr algn="ctr"/>
            <a:r>
              <a:rPr lang="en-US" sz="24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Fiscal Year 2018/2019</a:t>
            </a:r>
            <a:endParaRPr lang="en-US" sz="24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Arial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600200" y="1676400"/>
            <a:ext cx="701040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v"/>
            </a:pP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  <a:cs typeface="Arial" pitchFamily="34" charset="0"/>
              </a:rPr>
              <a:t> Fund </a:t>
            </a:r>
            <a:r>
              <a:rPr lang="en-US" b="1" dirty="0">
                <a:solidFill>
                  <a:schemeClr val="accent1">
                    <a:lumMod val="50000"/>
                  </a:schemeClr>
                </a:solidFill>
                <a:cs typeface="Arial" pitchFamily="34" charset="0"/>
              </a:rPr>
              <a:t>Balance used for cash-flow purpose (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  <a:cs typeface="Arial" pitchFamily="34" charset="0"/>
              </a:rPr>
              <a:t>i.e</a:t>
            </a:r>
            <a:r>
              <a:rPr lang="en-US" b="1" dirty="0">
                <a:solidFill>
                  <a:schemeClr val="accent1">
                    <a:lumMod val="50000"/>
                  </a:schemeClr>
                </a:solidFill>
                <a:cs typeface="Arial" pitchFamily="34" charset="0"/>
              </a:rPr>
              <a:t>. FTA grants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  <a:cs typeface="Arial" pitchFamily="34" charset="0"/>
              </a:rPr>
              <a:t>)</a:t>
            </a:r>
          </a:p>
          <a:p>
            <a:endParaRPr lang="en-US" sz="800" b="1" dirty="0" smtClean="0">
              <a:solidFill>
                <a:schemeClr val="accent1">
                  <a:lumMod val="50000"/>
                </a:schemeClr>
              </a:solidFill>
              <a:cs typeface="Arial" pitchFamily="34" charset="0"/>
            </a:endParaRPr>
          </a:p>
          <a:p>
            <a:pPr>
              <a:buFont typeface="Wingdings" pitchFamily="2" charset="2"/>
              <a:buChar char="v"/>
            </a:pPr>
            <a:r>
              <a:rPr lang="en-US" b="1" dirty="0">
                <a:solidFill>
                  <a:schemeClr val="accent1">
                    <a:lumMod val="50000"/>
                  </a:schemeClr>
                </a:solidFill>
                <a:cs typeface="Arial" pitchFamily="34" charset="0"/>
              </a:rPr>
              <a:t> 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  <a:cs typeface="Arial" pitchFamily="34" charset="0"/>
              </a:rPr>
              <a:t>Additional funds possibly for:</a:t>
            </a:r>
          </a:p>
          <a:p>
            <a:pPr marL="742950" lvl="1" indent="-285750">
              <a:buFontTx/>
              <a:buChar char="-"/>
            </a:pP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  <a:cs typeface="Arial" pitchFamily="34" charset="0"/>
              </a:rPr>
              <a:t>Metrolink </a:t>
            </a:r>
            <a:r>
              <a:rPr lang="en-US" b="1" dirty="0">
                <a:solidFill>
                  <a:schemeClr val="accent1">
                    <a:lumMod val="50000"/>
                  </a:schemeClr>
                </a:solidFill>
                <a:cs typeface="Arial" pitchFamily="34" charset="0"/>
              </a:rPr>
              <a:t>capital 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  <a:cs typeface="Arial" pitchFamily="34" charset="0"/>
              </a:rPr>
              <a:t>rehabilitation </a:t>
            </a:r>
          </a:p>
          <a:p>
            <a:pPr marL="742950" lvl="1" indent="-285750">
              <a:buFontTx/>
              <a:buChar char="-"/>
            </a:pP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  <a:cs typeface="Arial" pitchFamily="34" charset="0"/>
              </a:rPr>
              <a:t>VCTC Intercity Bus purchase</a:t>
            </a:r>
          </a:p>
          <a:p>
            <a:pPr marL="742950" lvl="1" indent="-285750">
              <a:buFontTx/>
              <a:buChar char="-"/>
            </a:pPr>
            <a:endParaRPr lang="en-US" sz="800" b="1" dirty="0" smtClean="0">
              <a:solidFill>
                <a:schemeClr val="accent1">
                  <a:lumMod val="50000"/>
                </a:schemeClr>
              </a:solidFill>
              <a:cs typeface="Arial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  <a:cs typeface="Arial" pitchFamily="34" charset="0"/>
              </a:rPr>
              <a:t>Not all SB 1 funds budgeted out of extreme caution</a:t>
            </a:r>
            <a:endParaRPr lang="en-US" b="1" dirty="0">
              <a:solidFill>
                <a:schemeClr val="accent1">
                  <a:lumMod val="50000"/>
                </a:schemeClr>
              </a:solidFill>
              <a:cs typeface="Arial" pitchFamily="34" charset="0"/>
            </a:endParaRPr>
          </a:p>
          <a:p>
            <a:pPr marL="742950" lvl="1" indent="-285750">
              <a:buFontTx/>
              <a:buChar char="-"/>
            </a:pP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  <a:cs typeface="Arial" pitchFamily="34" charset="0"/>
              </a:rPr>
              <a:t>Possible SB 1 “repeal” ballot measure</a:t>
            </a:r>
            <a:endParaRPr lang="en-US" b="1" dirty="0">
              <a:solidFill>
                <a:schemeClr val="accent1">
                  <a:lumMod val="50000"/>
                </a:schemeClr>
              </a:solidFill>
              <a:cs typeface="Arial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v"/>
            </a:pPr>
            <a:endParaRPr lang="en-US" b="1" dirty="0" smtClean="0">
              <a:solidFill>
                <a:schemeClr val="accent1">
                  <a:lumMod val="50000"/>
                </a:schemeClr>
              </a:solidFill>
              <a:cs typeface="Arial" pitchFamily="34" charset="0"/>
            </a:endParaRPr>
          </a:p>
          <a:p>
            <a:endParaRPr lang="en-US" b="1" dirty="0">
              <a:solidFill>
                <a:schemeClr val="accent1">
                  <a:lumMod val="50000"/>
                </a:schemeClr>
              </a:solidFill>
              <a:cs typeface="Arial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E1825B-A905-4D99-910F-C34D8B7A9F3A}" type="slidenum">
              <a:rPr lang="en-US" b="1" smtClean="0">
                <a:solidFill>
                  <a:schemeClr val="tx1"/>
                </a:solidFill>
              </a:rPr>
              <a:pPr/>
              <a:t>8</a:t>
            </a:fld>
            <a:endParaRPr lang="en-US" b="1" dirty="0">
              <a:solidFill>
                <a:schemeClr val="tx1"/>
              </a:solidFill>
            </a:endParaRPr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03201349"/>
              </p:ext>
            </p:extLst>
          </p:nvPr>
        </p:nvGraphicFramePr>
        <p:xfrm>
          <a:off x="1981200" y="4125834"/>
          <a:ext cx="5144621" cy="1589166"/>
        </p:xfrm>
        <a:graphic>
          <a:graphicData uri="http://schemas.openxmlformats.org/drawingml/2006/table">
            <a:tbl>
              <a:tblPr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tblPr>
              <a:tblGrid>
                <a:gridCol w="2454640"/>
                <a:gridCol w="798979"/>
                <a:gridCol w="798979"/>
                <a:gridCol w="1092023"/>
              </a:tblGrid>
              <a:tr h="595936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914400" algn="l"/>
                        </a:tabLst>
                      </a:pPr>
                      <a:r>
                        <a:rPr lang="en-US" sz="1200" b="1" dirty="0" smtClean="0">
                          <a:solidFill>
                            <a:srgbClr val="FFFFFF"/>
                          </a:solidFill>
                          <a:latin typeface="+mn-lt"/>
                          <a:ea typeface="Times New Roman"/>
                        </a:rPr>
                        <a:t>Expenditures</a:t>
                      </a:r>
                      <a:endParaRPr lang="en-US" sz="1200" dirty="0"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365F9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914400" algn="l"/>
                        </a:tabLst>
                      </a:pPr>
                      <a:r>
                        <a:rPr lang="en-US" sz="1200" b="1" kern="1200" dirty="0" smtClean="0">
                          <a:solidFill>
                            <a:srgbClr val="FFFFFF"/>
                          </a:solidFill>
                          <a:latin typeface="+mn-lt"/>
                          <a:ea typeface="Times New Roman"/>
                          <a:cs typeface="+mn-cs"/>
                        </a:rPr>
                        <a:t>On-going</a:t>
                      </a:r>
                      <a:endParaRPr lang="en-US" sz="1200" b="1" kern="1200" dirty="0">
                        <a:solidFill>
                          <a:srgbClr val="FFFFFF"/>
                        </a:solidFill>
                        <a:latin typeface="+mn-lt"/>
                        <a:ea typeface="Times New Roman"/>
                        <a:cs typeface="+mn-cs"/>
                      </a:endParaRPr>
                    </a:p>
                  </a:txBody>
                  <a:tcPr marL="68048" marR="68048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365F9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914400" algn="l"/>
                        </a:tabLst>
                      </a:pPr>
                      <a:r>
                        <a:rPr lang="en-US" sz="1200" b="1" kern="1200" dirty="0" smtClean="0">
                          <a:solidFill>
                            <a:srgbClr val="FFFFFF"/>
                          </a:solidFill>
                          <a:latin typeface="+mn-lt"/>
                          <a:ea typeface="Times New Roman"/>
                          <a:cs typeface="+mn-cs"/>
                        </a:rPr>
                        <a:t>One-time  or Capital</a:t>
                      </a:r>
                      <a:endParaRPr lang="en-US" sz="1200" b="1" kern="1200" dirty="0">
                        <a:solidFill>
                          <a:srgbClr val="FFFFFF"/>
                        </a:solidFill>
                        <a:latin typeface="+mn-lt"/>
                        <a:ea typeface="Times New Roman"/>
                        <a:cs typeface="+mn-cs"/>
                      </a:endParaRPr>
                    </a:p>
                  </a:txBody>
                  <a:tcPr marL="68048" marR="68048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365F9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-914400" algn="l"/>
                        </a:tabLst>
                        <a:defRPr/>
                      </a:pPr>
                      <a:r>
                        <a:rPr lang="en-US" sz="1200" b="1" kern="1200" dirty="0" smtClean="0">
                          <a:solidFill>
                            <a:srgbClr val="FFFFFF"/>
                          </a:solidFill>
                          <a:latin typeface="+mn-lt"/>
                          <a:ea typeface="Times New Roman"/>
                          <a:cs typeface="+mn-cs"/>
                        </a:rPr>
                        <a:t>Includes SB1</a:t>
                      </a:r>
                    </a:p>
                  </a:txBody>
                  <a:tcPr marL="68048" marR="68048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365F91"/>
                    </a:solidFill>
                  </a:tcPr>
                </a:tc>
              </a:tr>
              <a:tr h="198646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kern="12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+mn-cs"/>
                        </a:rPr>
                        <a:t>VCTC Intercity</a:t>
                      </a:r>
                      <a:r>
                        <a:rPr lang="en-US" sz="1200" b="1" kern="1200" baseline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+mn-cs"/>
                        </a:rPr>
                        <a:t> Services</a:t>
                      </a:r>
                      <a:endParaRPr lang="en-US" sz="1200" b="1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Times New Roman"/>
                        <a:cs typeface="+mn-cs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 defTabSz="914400" rtl="0" eaLnBrk="1" fontAlgn="b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914400" algn="l"/>
                          <a:tab pos="1819275" algn="l"/>
                        </a:tabLst>
                      </a:pPr>
                      <a:r>
                        <a:rPr lang="en-US" sz="12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Arial" panose="020B0604020202020204" pitchFamily="34" charset="0"/>
                        </a:rPr>
                        <a:t>$3,915,643       </a:t>
                      </a:r>
                      <a:endParaRPr lang="en-US" sz="12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 defTabSz="914400" rtl="0" eaLnBrk="1" fontAlgn="b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914400" algn="l"/>
                          <a:tab pos="1819275" algn="l"/>
                        </a:tabLst>
                      </a:pPr>
                      <a:r>
                        <a:rPr lang="en-US" sz="12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Arial" panose="020B0604020202020204" pitchFamily="34" charset="0"/>
                        </a:rPr>
                        <a:t>$   245,241</a:t>
                      </a:r>
                      <a:endParaRPr lang="en-US" sz="12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-914400" algn="l"/>
                          <a:tab pos="1819275" algn="l"/>
                        </a:tabLst>
                        <a:defRPr/>
                      </a:pPr>
                      <a:r>
                        <a:rPr lang="en-US" sz="12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Arial" panose="020B0604020202020204" pitchFamily="34" charset="0"/>
                        </a:rPr>
                        <a:t>$0.95</a:t>
                      </a:r>
                      <a:r>
                        <a:rPr lang="en-US" sz="12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Arial" panose="020B0604020202020204" pitchFamily="34" charset="0"/>
                        </a:rPr>
                        <a:t> million</a:t>
                      </a:r>
                      <a:endParaRPr lang="en-US" sz="1200" b="1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198646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kern="12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+mn-cs"/>
                        </a:rPr>
                        <a:t>Lossan</a:t>
                      </a:r>
                      <a:endParaRPr lang="en-US" sz="1200" b="1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Times New Roman"/>
                        <a:cs typeface="+mn-cs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 defTabSz="914400" rtl="0" eaLnBrk="1" fontAlgn="b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914400" algn="l"/>
                          <a:tab pos="1819275" algn="l"/>
                        </a:tabLst>
                      </a:pPr>
                      <a:r>
                        <a:rPr lang="en-US" sz="12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Arial" panose="020B0604020202020204" pitchFamily="34" charset="0"/>
                        </a:rPr>
                        <a:t>34,600</a:t>
                      </a:r>
                      <a:endParaRPr lang="en-US" sz="12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 defTabSz="914400" rtl="0" eaLnBrk="1" fontAlgn="b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914400" algn="l"/>
                          <a:tab pos="1819275" algn="l"/>
                        </a:tabLst>
                      </a:pPr>
                      <a:r>
                        <a:rPr lang="en-US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Arial" panose="020B0604020202020204" pitchFamily="34" charset="0"/>
                        </a:rPr>
                        <a:t>-</a:t>
                      </a:r>
                      <a:endParaRPr lang="en-US" sz="12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 defTabSz="914400" rtl="0" eaLnBrk="1" fontAlgn="b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914400" algn="l"/>
                          <a:tab pos="1819275" algn="l"/>
                        </a:tabLst>
                      </a:pPr>
                      <a:endParaRPr lang="en-US" sz="12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198646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kern="12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+mn-cs"/>
                        </a:rPr>
                        <a:t>Metrolink</a:t>
                      </a:r>
                      <a:endParaRPr lang="en-US" sz="1200" b="1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Times New Roman"/>
                        <a:cs typeface="+mn-cs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 defTabSz="914400" rtl="0" eaLnBrk="1" fontAlgn="b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914400" algn="l"/>
                          <a:tab pos="1819275" algn="l"/>
                        </a:tabLst>
                      </a:pPr>
                      <a:r>
                        <a:rPr lang="en-US" sz="12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Arial" panose="020B0604020202020204" pitchFamily="34" charset="0"/>
                        </a:rPr>
                        <a:t>157,719</a:t>
                      </a:r>
                      <a:endParaRPr lang="en-US" sz="12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 defTabSz="914400" rtl="0" eaLnBrk="1" fontAlgn="b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914400" algn="l"/>
                          <a:tab pos="1819275" algn="l"/>
                        </a:tabLst>
                      </a:pPr>
                      <a:r>
                        <a:rPr lang="en-US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Arial" panose="020B0604020202020204" pitchFamily="34" charset="0"/>
                        </a:rPr>
                        <a:t>3,569,393</a:t>
                      </a:r>
                      <a:endParaRPr lang="en-US" sz="12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 defTabSz="914400" rtl="0" eaLnBrk="1" fontAlgn="b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914400" algn="l"/>
                          <a:tab pos="1819275" algn="l"/>
                        </a:tabLst>
                      </a:pPr>
                      <a:r>
                        <a:rPr lang="en-US" sz="12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Arial" panose="020B0604020202020204" pitchFamily="34" charset="0"/>
                        </a:rPr>
                        <a:t>$3.57 million</a:t>
                      </a:r>
                      <a:endParaRPr lang="en-US" sz="12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198646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kern="12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+mn-cs"/>
                        </a:rPr>
                        <a:t>SPBL</a:t>
                      </a:r>
                      <a:endParaRPr lang="en-US" sz="1200" b="1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Times New Roman"/>
                        <a:cs typeface="+mn-cs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 defTabSz="914400" rtl="0" eaLnBrk="1" fontAlgn="b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914400" algn="l"/>
                          <a:tab pos="1819275" algn="l"/>
                        </a:tabLst>
                      </a:pPr>
                      <a:r>
                        <a:rPr lang="en-US" sz="12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Arial" panose="020B0604020202020204" pitchFamily="34" charset="0"/>
                        </a:rPr>
                        <a:t>434,200</a:t>
                      </a:r>
                      <a:endParaRPr lang="en-US" sz="12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 defTabSz="914400" rtl="0" eaLnBrk="1" fontAlgn="b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914400" algn="l"/>
                          <a:tab pos="1819275" algn="l"/>
                        </a:tabLst>
                      </a:pPr>
                      <a:r>
                        <a:rPr lang="en-US" sz="12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Arial" panose="020B0604020202020204" pitchFamily="34" charset="0"/>
                        </a:rPr>
                        <a:t>-</a:t>
                      </a:r>
                      <a:endParaRPr lang="en-US" sz="12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 defTabSz="914400" rtl="0" eaLnBrk="1" fontAlgn="b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914400" algn="l"/>
                          <a:tab pos="1819275" algn="l"/>
                        </a:tabLst>
                      </a:pPr>
                      <a:endParaRPr lang="en-US" sz="12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198646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kern="12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+mn-cs"/>
                        </a:rPr>
                        <a:t>TDA Pass-through</a:t>
                      </a:r>
                      <a:endParaRPr lang="en-US" sz="1200" b="1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Times New Roman"/>
                        <a:cs typeface="+mn-cs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 defTabSz="914400" rtl="0" eaLnBrk="1" fontAlgn="b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914400" algn="l"/>
                          <a:tab pos="1819275" algn="l"/>
                        </a:tabLst>
                      </a:pPr>
                      <a:r>
                        <a:rPr lang="en-US" sz="12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Arial" panose="020B0604020202020204" pitchFamily="34" charset="0"/>
                        </a:rPr>
                        <a:t>469,545</a:t>
                      </a:r>
                      <a:endParaRPr lang="en-US" sz="12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 defTabSz="914400" rtl="0" eaLnBrk="1" fontAlgn="b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914400" algn="l"/>
                          <a:tab pos="1819275" algn="l"/>
                        </a:tabLst>
                      </a:pPr>
                      <a:r>
                        <a:rPr lang="en-US" sz="12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Arial" panose="020B0604020202020204" pitchFamily="34" charset="0"/>
                        </a:rPr>
                        <a:t>-</a:t>
                      </a:r>
                      <a:endParaRPr lang="en-US" sz="12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 defTabSz="914400" rtl="0" eaLnBrk="1" fontAlgn="b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914400" algn="l"/>
                          <a:tab pos="1819275" algn="l"/>
                        </a:tabLst>
                      </a:pPr>
                      <a:r>
                        <a:rPr lang="en-US" sz="12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Arial" panose="020B0604020202020204" pitchFamily="34" charset="0"/>
                        </a:rPr>
                        <a:t>$0.3 million</a:t>
                      </a:r>
                      <a:endParaRPr lang="en-US" sz="12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50981378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743200" y="609600"/>
            <a:ext cx="3733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Personnel Costs</a:t>
            </a:r>
            <a:endParaRPr lang="en-US" sz="24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Arial" pitchFamily="34" charset="0"/>
            </a:endParaRPr>
          </a:p>
        </p:txBody>
      </p:sp>
      <p:graphicFrame>
        <p:nvGraphicFramePr>
          <p:cNvPr id="7" name="Chart 6"/>
          <p:cNvGraphicFramePr/>
          <p:nvPr>
            <p:extLst>
              <p:ext uri="{D42A27DB-BD31-4B8C-83A1-F6EECF244321}">
                <p14:modId xmlns:p14="http://schemas.microsoft.com/office/powerpoint/2010/main" val="4084635664"/>
              </p:ext>
            </p:extLst>
          </p:nvPr>
        </p:nvGraphicFramePr>
        <p:xfrm>
          <a:off x="1219200" y="2966085"/>
          <a:ext cx="7162800" cy="40443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" name="Rectangle 7"/>
          <p:cNvSpPr/>
          <p:nvPr/>
        </p:nvSpPr>
        <p:spPr>
          <a:xfrm>
            <a:off x="1600200" y="1180981"/>
            <a:ext cx="5943600" cy="12311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v"/>
            </a:pP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  <a:cs typeface="Arial" pitchFamily="34" charset="0"/>
              </a:rPr>
              <a:t> Salaries and Benefits = $3,074,300 or 4.4% of budget</a:t>
            </a:r>
          </a:p>
          <a:p>
            <a:pPr>
              <a:buFont typeface="Wingdings" pitchFamily="2" charset="2"/>
              <a:buChar char="v"/>
            </a:pPr>
            <a:endParaRPr lang="en-US" sz="1000" b="1" dirty="0">
              <a:solidFill>
                <a:schemeClr val="accent1">
                  <a:lumMod val="50000"/>
                </a:schemeClr>
              </a:solidFill>
              <a:cs typeface="Arial" pitchFamily="34" charset="0"/>
            </a:endParaRPr>
          </a:p>
          <a:p>
            <a:pPr>
              <a:buFont typeface="Wingdings" pitchFamily="2" charset="2"/>
              <a:buChar char="v"/>
            </a:pP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  <a:cs typeface="Arial" pitchFamily="34" charset="0"/>
              </a:rPr>
              <a:t> 21 full-time employees</a:t>
            </a:r>
          </a:p>
          <a:p>
            <a:endParaRPr lang="en-US" sz="1000" b="1" dirty="0" smtClean="0">
              <a:solidFill>
                <a:schemeClr val="accent1">
                  <a:lumMod val="50000"/>
                </a:schemeClr>
              </a:solidFill>
              <a:cs typeface="Arial" pitchFamily="34" charset="0"/>
            </a:endParaRPr>
          </a:p>
          <a:p>
            <a:pPr>
              <a:buFont typeface="Wingdings" pitchFamily="2" charset="2"/>
              <a:buChar char="v"/>
            </a:pP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  <a:cs typeface="Arial" pitchFamily="34" charset="0"/>
              </a:rPr>
              <a:t> Costs up $7,900 or 0.3% from Fiscal Year 2017/2018</a:t>
            </a:r>
          </a:p>
        </p:txBody>
      </p:sp>
      <p:cxnSp>
        <p:nvCxnSpPr>
          <p:cNvPr id="6" name="Straight Connector 5"/>
          <p:cNvCxnSpPr/>
          <p:nvPr/>
        </p:nvCxnSpPr>
        <p:spPr>
          <a:xfrm flipH="1">
            <a:off x="6781800" y="4410075"/>
            <a:ext cx="533400" cy="38100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E1825B-A905-4D99-910F-C34D8B7A9F3A}" type="slidenum">
              <a:rPr lang="en-US" b="1" smtClean="0">
                <a:solidFill>
                  <a:schemeClr val="tx1"/>
                </a:solidFill>
              </a:rPr>
              <a:pPr/>
              <a:t>9</a:t>
            </a:fld>
            <a:endParaRPr lang="en-US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6770</TotalTime>
  <Words>1576</Words>
  <Application>Microsoft Office PowerPoint</Application>
  <PresentationFormat>On-screen Show (4:3)</PresentationFormat>
  <Paragraphs>564</Paragraphs>
  <Slides>22</Slides>
  <Notes>13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3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sdegeorge</dc:creator>
  <cp:lastModifiedBy>Steve DeGeorge</cp:lastModifiedBy>
  <cp:revision>538</cp:revision>
  <cp:lastPrinted>2018-04-02T20:18:38Z</cp:lastPrinted>
  <dcterms:created xsi:type="dcterms:W3CDTF">2012-08-06T23:31:51Z</dcterms:created>
  <dcterms:modified xsi:type="dcterms:W3CDTF">2018-04-05T21:07:24Z</dcterms:modified>
</cp:coreProperties>
</file>