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70" r:id="rId2"/>
    <p:sldId id="344" r:id="rId3"/>
    <p:sldId id="333" r:id="rId4"/>
    <p:sldId id="339" r:id="rId5"/>
    <p:sldId id="294" r:id="rId6"/>
    <p:sldId id="302" r:id="rId7"/>
    <p:sldId id="354" r:id="rId8"/>
    <p:sldId id="351" r:id="rId9"/>
    <p:sldId id="352" r:id="rId10"/>
    <p:sldId id="353" r:id="rId11"/>
    <p:sldId id="356" r:id="rId12"/>
    <p:sldId id="345" r:id="rId13"/>
    <p:sldId id="357" r:id="rId14"/>
    <p:sldId id="309" r:id="rId15"/>
    <p:sldId id="355" r:id="rId16"/>
  </p:sldIdLst>
  <p:sldSz cx="9144000" cy="5143500" type="screen16x9"/>
  <p:notesSz cx="685800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2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07">
          <p15:clr>
            <a:srgbClr val="A4A3A4"/>
          </p15:clr>
        </p15:guide>
        <p15:guide id="4" pos="22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rtin" initials="J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76092"/>
    <a:srgbClr val="F49230"/>
    <a:srgbClr val="14569E"/>
    <a:srgbClr val="0066ED"/>
    <a:srgbClr val="13609F"/>
    <a:srgbClr val="3DC2DD"/>
    <a:srgbClr val="26B313"/>
    <a:srgbClr val="4267AE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704" autoAdjust="0"/>
    <p:restoredTop sz="94675" autoAdjust="0"/>
  </p:normalViewPr>
  <p:slideViewPr>
    <p:cSldViewPr>
      <p:cViewPr>
        <p:scale>
          <a:sx n="110" d="100"/>
          <a:sy n="110" d="100"/>
        </p:scale>
        <p:origin x="-1378" y="-211"/>
      </p:cViewPr>
      <p:guideLst>
        <p:guide orient="horz" pos="14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8" y="-66"/>
      </p:cViewPr>
      <p:guideLst>
        <p:guide orient="horz" pos="2947"/>
        <p:guide orient="horz" pos="2926"/>
        <p:guide pos="225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498815795046891E-2"/>
          <c:w val="0.96057347670250892"/>
          <c:h val="0.884792120963129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'VHD-101'!$A$9</c:f>
              <c:strCache>
                <c:ptCount val="1"/>
                <c:pt idx="0">
                  <c:v>VHD 2012</c:v>
                </c:pt>
              </c:strCache>
            </c:strRef>
          </c:tx>
          <c:spPr>
            <a:solidFill>
              <a:srgbClr val="376092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'VHD-101'!$B$8:$D$8</c:f>
              <c:strCache>
                <c:ptCount val="3"/>
                <c:pt idx="0">
                  <c:v>AM Peak Period</c:v>
                </c:pt>
                <c:pt idx="1">
                  <c:v>PM Peak Period</c:v>
                </c:pt>
                <c:pt idx="2">
                  <c:v>Average Daily </c:v>
                </c:pt>
              </c:strCache>
            </c:strRef>
          </c:cat>
          <c:val>
            <c:numRef>
              <c:f>'VHD-101'!$B$9:$D$9</c:f>
              <c:numCache>
                <c:formatCode>_(* #,##0_);_(* \(#,##0\);_(* "-"??_);_(@_)</c:formatCode>
                <c:ptCount val="3"/>
                <c:pt idx="0">
                  <c:v>5787.5119609999992</c:v>
                </c:pt>
                <c:pt idx="1">
                  <c:v>10319.225763000002</c:v>
                </c:pt>
                <c:pt idx="2">
                  <c:v>19150.933475999998</c:v>
                </c:pt>
              </c:numCache>
            </c:numRef>
          </c:val>
        </c:ser>
        <c:ser>
          <c:idx val="1"/>
          <c:order val="1"/>
          <c:tx>
            <c:strRef>
              <c:f>'VHD-101'!$A$10</c:f>
              <c:strCache>
                <c:ptCount val="1"/>
                <c:pt idx="0">
                  <c:v>VHD 2040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'VHD-101'!$B$8:$D$8</c:f>
              <c:strCache>
                <c:ptCount val="3"/>
                <c:pt idx="0">
                  <c:v>AM Peak Period</c:v>
                </c:pt>
                <c:pt idx="1">
                  <c:v>PM Peak Period</c:v>
                </c:pt>
                <c:pt idx="2">
                  <c:v>Average Daily </c:v>
                </c:pt>
              </c:strCache>
            </c:strRef>
          </c:cat>
          <c:val>
            <c:numRef>
              <c:f>'VHD-101'!$B$10:$D$10</c:f>
              <c:numCache>
                <c:formatCode>_(* #,##0_);_(* \(#,##0\);_(* "-"??_);_(@_)</c:formatCode>
                <c:ptCount val="3"/>
                <c:pt idx="0">
                  <c:v>11337.103533000005</c:v>
                </c:pt>
                <c:pt idx="1">
                  <c:v>16901.353043000006</c:v>
                </c:pt>
                <c:pt idx="2">
                  <c:v>33026.926075999996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751232"/>
        <c:axId val="80761216"/>
        <c:axId val="6640064"/>
      </c:bar3DChart>
      <c:catAx>
        <c:axId val="8075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80761216"/>
        <c:crosses val="autoZero"/>
        <c:auto val="1"/>
        <c:lblAlgn val="ctr"/>
        <c:lblOffset val="100"/>
        <c:noMultiLvlLbl val="0"/>
      </c:catAx>
      <c:valAx>
        <c:axId val="8076121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80751232"/>
        <c:crosses val="autoZero"/>
        <c:crossBetween val="between"/>
      </c:valAx>
      <c:serAx>
        <c:axId val="6640064"/>
        <c:scaling>
          <c:orientation val="minMax"/>
        </c:scaling>
        <c:delete val="1"/>
        <c:axPos val="b"/>
        <c:majorTickMark val="out"/>
        <c:minorTickMark val="none"/>
        <c:tickLblPos val="nextTo"/>
        <c:crossAx val="80761216"/>
        <c:crosses val="autoZero"/>
      </c:ser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873476962801584"/>
          <c:y val="5.8177140251381487E-2"/>
          <c:w val="0.67444804644461398"/>
          <c:h val="0.8319693241469816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'VMT TOTAL'!$I$6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effectLst>
              <a:innerShdw dist="889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7.9446730681298587E-3"/>
                  <c:y val="1.3716216102039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4132733836531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8154856142620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'VMT TOTAL'!$J$4</c:f>
              <c:strCache>
                <c:ptCount val="1"/>
                <c:pt idx="0">
                  <c:v>Average Daily VMT</c:v>
                </c:pt>
              </c:strCache>
            </c:strRef>
          </c:cat>
          <c:val>
            <c:numRef>
              <c:f>'VMT TOTAL'!$J$6</c:f>
              <c:numCache>
                <c:formatCode>_(* #,##0_);_(* \(#,##0\);_(* "-"??_);_(@_)</c:formatCode>
                <c:ptCount val="1"/>
                <c:pt idx="0">
                  <c:v>18850871.001936328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33133312"/>
        <c:axId val="33134848"/>
      </c:barChart>
      <c:barChart>
        <c:barDir val="col"/>
        <c:grouping val="clustered"/>
        <c:varyColors val="0"/>
        <c:ser>
          <c:idx val="1"/>
          <c:order val="0"/>
          <c:tx>
            <c:strRef>
              <c:f>'VMT TOTAL'!$I$5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>
              <a:innerShdw dist="88900">
                <a:srgbClr val="4F81BD">
                  <a:lumMod val="75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>
                <a:innerShdw dist="88900">
                  <a:srgbClr val="1F497D">
                    <a:lumMod val="75000"/>
                  </a:srgbClr>
                </a:innerShdw>
              </a:effectLst>
            </c:spPr>
          </c:dPt>
          <c:dLbls>
            <c:dLbl>
              <c:idx val="0"/>
              <c:layout>
                <c:manualLayout>
                  <c:x val="-4.5847828478188468E-2"/>
                  <c:y val="-1.01271649153843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50991682661549E-2"/>
                  <c:y val="1.60884892243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710374255041535E-2"/>
                  <c:y val="1.2066366918265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;[Red]#,##0" sourceLinked="0"/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'VMT TOTAL'!$J$4</c:f>
              <c:strCache>
                <c:ptCount val="1"/>
                <c:pt idx="0">
                  <c:v>Average Daily VMT</c:v>
                </c:pt>
              </c:strCache>
            </c:strRef>
          </c:cat>
          <c:val>
            <c:numRef>
              <c:f>'VMT TOTAL'!$J$5</c:f>
              <c:numCache>
                <c:formatCode>_(* #,##0_);_(* \(#,##0\);_(* "-"??_);_(@_)</c:formatCode>
                <c:ptCount val="1"/>
                <c:pt idx="0">
                  <c:v>16588580.383342011</c:v>
                </c:pt>
              </c:numCache>
            </c:numRef>
          </c:val>
        </c:ser>
        <c:ser>
          <c:idx val="2"/>
          <c:order val="2"/>
          <c:tx>
            <c:strRef>
              <c:f>'VMT TOTAL'!$I$7</c:f>
              <c:strCache>
                <c:ptCount val="1"/>
                <c:pt idx="0">
                  <c:v>blank</c:v>
                </c:pt>
              </c:strCache>
            </c:strRef>
          </c:tx>
          <c:invertIfNegative val="0"/>
          <c:cat>
            <c:strRef>
              <c:f>'VMT TOTAL'!$J$4</c:f>
              <c:strCache>
                <c:ptCount val="1"/>
                <c:pt idx="0">
                  <c:v>Average Daily VMT</c:v>
                </c:pt>
              </c:strCache>
            </c:strRef>
          </c:cat>
          <c:val>
            <c:numRef>
              <c:f>'VMT TOTAL'!$J$7</c:f>
              <c:numCache>
                <c:formatCode>_(* #,##0.00_);_(* \(#,##0.00\);_(* "-"??_);_(@_)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52"/>
        <c:axId val="33138176"/>
        <c:axId val="33136640"/>
      </c:barChart>
      <c:catAx>
        <c:axId val="33133312"/>
        <c:scaling>
          <c:orientation val="minMax"/>
        </c:scaling>
        <c:delete val="1"/>
        <c:axPos val="b"/>
        <c:majorTickMark val="out"/>
        <c:minorTickMark val="none"/>
        <c:tickLblPos val="nextTo"/>
        <c:crossAx val="33134848"/>
        <c:crosses val="autoZero"/>
        <c:auto val="1"/>
        <c:lblAlgn val="ctr"/>
        <c:lblOffset val="100"/>
        <c:noMultiLvlLbl val="0"/>
      </c:catAx>
      <c:valAx>
        <c:axId val="33134848"/>
        <c:scaling>
          <c:orientation val="minMax"/>
          <c:max val="20000000"/>
          <c:min val="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spPr>
          <a:effectLst>
            <a:outerShdw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1200"/>
            </a:pPr>
            <a:endParaRPr lang="en-US"/>
          </a:p>
        </c:txPr>
        <c:crossAx val="33133312"/>
        <c:crosses val="autoZero"/>
        <c:crossBetween val="between"/>
      </c:valAx>
      <c:valAx>
        <c:axId val="33136640"/>
        <c:scaling>
          <c:orientation val="minMax"/>
          <c:max val="25000000"/>
          <c:min val="0"/>
        </c:scaling>
        <c:delete val="1"/>
        <c:axPos val="r"/>
        <c:numFmt formatCode="General" sourceLinked="0"/>
        <c:majorTickMark val="out"/>
        <c:minorTickMark val="none"/>
        <c:tickLblPos val="nextTo"/>
        <c:crossAx val="33138176"/>
        <c:crosses val="max"/>
        <c:crossBetween val="between"/>
      </c:valAx>
      <c:catAx>
        <c:axId val="3313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331366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0.40381</cdr:x>
      <cdr:y>0.83454</cdr:y>
    </cdr:from>
    <cdr:to>
      <cdr:x>0.539</cdr:x>
      <cdr:y>0.88801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3271" y="3568197"/>
          <a:ext cx="533402" cy="22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bg1"/>
              </a:solidFill>
            </a:rPr>
            <a:t>2012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r">
              <a:defRPr sz="1200"/>
            </a:lvl1pPr>
          </a:lstStyle>
          <a:p>
            <a:fld id="{81298D49-4FA2-4E56-BEBA-DD934C247B7F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3937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937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r">
              <a:defRPr sz="1200"/>
            </a:lvl1pPr>
          </a:lstStyle>
          <a:p>
            <a:fld id="{96320CDD-734A-42D5-B49F-514E19AEF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008307-F1BA-486D-B90C-29C38CEC25F7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4" tIns="46132" rIns="92264" bIns="4613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6"/>
            <a:ext cx="5486400" cy="4180523"/>
          </a:xfrm>
          <a:prstGeom prst="rect">
            <a:avLst/>
          </a:prstGeom>
        </p:spPr>
        <p:txBody>
          <a:bodyPr vert="horz" lIns="92264" tIns="46132" rIns="92264" bIns="4613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3937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7"/>
            <a:ext cx="2971800" cy="464503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BE5FCF-915B-4CA8-87F2-FADAEE26D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3AD3F-754D-4193-81C2-FF97F827C16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65D80AE9-320D-488E-B296-B81782FA1337}" type="datetime1">
              <a:rPr lang="en-US" smtClean="0"/>
              <a:pPr/>
              <a:t>4/6/2018</a:t>
            </a:fld>
            <a:endParaRPr lang="en-US" dirty="0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Iteris</a:t>
            </a:r>
          </a:p>
        </p:txBody>
      </p:sp>
    </p:spTree>
    <p:extLst>
      <p:ext uri="{BB962C8B-B14F-4D97-AF65-F5344CB8AC3E}">
        <p14:creationId xmlns:p14="http://schemas.microsoft.com/office/powerpoint/2010/main" val="139836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6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3AD3F-754D-4193-81C2-FF97F827C16E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65D80AE9-320D-488E-B296-B81782FA1337}" type="datetime1">
              <a:rPr lang="en-US" smtClean="0"/>
              <a:pPr/>
              <a:t>4/6/2018</a:t>
            </a:fld>
            <a:endParaRPr lang="en-US" dirty="0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Iteris</a:t>
            </a:r>
          </a:p>
        </p:txBody>
      </p:sp>
    </p:spTree>
    <p:extLst>
      <p:ext uri="{BB962C8B-B14F-4D97-AF65-F5344CB8AC3E}">
        <p14:creationId xmlns:p14="http://schemas.microsoft.com/office/powerpoint/2010/main" val="13983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5" y="294996"/>
            <a:ext cx="2056033" cy="655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6" y="3519022"/>
            <a:ext cx="4510123" cy="126483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914068" y="4687910"/>
            <a:ext cx="1178417" cy="392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3994484" y="3413125"/>
            <a:ext cx="4563729" cy="66386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3994484" y="4076986"/>
            <a:ext cx="4563729" cy="6109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7681" y="4770103"/>
            <a:ext cx="5410773" cy="35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994484" y="4857750"/>
            <a:ext cx="45637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2016 Iteris, Inc.  All rights reserved. </a:t>
            </a:r>
            <a:endParaRPr lang="en-US" sz="7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13156" y="1272086"/>
            <a:ext cx="9177953" cy="1787828"/>
            <a:chOff x="-13156" y="1276350"/>
            <a:chExt cx="9177953" cy="17878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13155" y="1276350"/>
              <a:ext cx="9177952" cy="1787828"/>
            </a:xfrm>
            <a:prstGeom prst="rect">
              <a:avLst/>
            </a:prstGeom>
            <a:gradFill flip="none" rotWithShape="1">
              <a:gsLst>
                <a:gs pos="0">
                  <a:srgbClr val="41B4C3"/>
                </a:gs>
                <a:gs pos="57000">
                  <a:srgbClr val="547AD0">
                    <a:shade val="67500"/>
                    <a:satMod val="115000"/>
                  </a:srgbClr>
                </a:gs>
                <a:gs pos="100000">
                  <a:srgbClr val="0066E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2600" y="1343079"/>
              <a:ext cx="4028023" cy="16574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/>
            <a:stretch/>
          </p:blipFill>
          <p:spPr>
            <a:xfrm flipH="1">
              <a:off x="-13156" y="1343079"/>
              <a:ext cx="2451556" cy="16584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9"/>
            <a:stretch/>
          </p:blipFill>
          <p:spPr>
            <a:xfrm>
              <a:off x="4602135" y="1343079"/>
              <a:ext cx="2332065" cy="165745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/>
            <a:stretch/>
          </p:blipFill>
          <p:spPr>
            <a:xfrm>
              <a:off x="6705600" y="1343079"/>
              <a:ext cx="2459197" cy="1657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712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9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600"/>
            </a:lvl2pPr>
            <a:lvl3pPr marL="914400" indent="0">
              <a:lnSpc>
                <a:spcPct val="120000"/>
              </a:lnSpc>
              <a:buFontTx/>
              <a:buNone/>
              <a:defRPr sz="1400"/>
            </a:lvl3pPr>
            <a:lvl4pPr marL="1371600" indent="0">
              <a:lnSpc>
                <a:spcPct val="120000"/>
              </a:lnSpc>
              <a:buFontTx/>
              <a:buNone/>
              <a:defRPr sz="1400"/>
            </a:lvl4pPr>
            <a:lvl5pPr marL="1828800" indent="0">
              <a:lnSpc>
                <a:spcPct val="120000"/>
              </a:lnSpc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294" y="4792315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6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284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57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891"/>
            <a:ext cx="9144000" cy="70865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77986" y="2647950"/>
            <a:ext cx="7388028" cy="67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>
                <a:solidFill>
                  <a:srgbClr val="66BC36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889" r="-2624" b="-1889"/>
          <a:stretch/>
        </p:blipFill>
        <p:spPr>
          <a:xfrm>
            <a:off x="-674451" y="2876550"/>
            <a:ext cx="10492902" cy="22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7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086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50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625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657350"/>
            <a:ext cx="9144000" cy="18288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66800" y="2190750"/>
            <a:ext cx="7391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1" y="4789333"/>
            <a:ext cx="871929" cy="2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1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57350"/>
            <a:ext cx="9144000" cy="18288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66800" y="2190750"/>
            <a:ext cx="7391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302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7" y="4786655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550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807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7" y="4786655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8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0151"/>
            <a:ext cx="2575796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7" y="4786655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55666" y="1200151"/>
            <a:ext cx="2575796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82682" y="1200151"/>
            <a:ext cx="2575796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20558" y="1962150"/>
            <a:ext cx="257579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347574" y="1962150"/>
            <a:ext cx="257579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6074590" y="1962150"/>
            <a:ext cx="257579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620558" y="25717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347574" y="25717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6074590" y="25717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063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8650" y="2765801"/>
            <a:ext cx="2647950" cy="1628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615771" y="1260252"/>
            <a:ext cx="8134350" cy="1387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371850" y="2765801"/>
            <a:ext cx="2647950" cy="1628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6096000" y="2772509"/>
            <a:ext cx="2647950" cy="1628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207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4755274" cy="35362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7" y="4799592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8421" y="1199549"/>
            <a:ext cx="3090041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title style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79097" y="2459421"/>
            <a:ext cx="2508688" cy="217290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26B313">
                  <a:shade val="30000"/>
                  <a:satMod val="115000"/>
                </a:srgbClr>
              </a:gs>
              <a:gs pos="50000">
                <a:srgbClr val="26B313">
                  <a:shade val="67500"/>
                  <a:satMod val="115000"/>
                </a:srgbClr>
              </a:gs>
              <a:gs pos="100000">
                <a:srgbClr val="26B31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1047750"/>
            <a:ext cx="258445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48400" y="2459038"/>
            <a:ext cx="2514600" cy="18653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63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4755274" cy="35362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7" y="4799592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8421" y="1199549"/>
            <a:ext cx="3090041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title style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79097" y="2459421"/>
            <a:ext cx="2508688" cy="217290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0066ED">
                  <a:shade val="30000"/>
                  <a:satMod val="115000"/>
                </a:srgbClr>
              </a:gs>
              <a:gs pos="50000">
                <a:srgbClr val="0066ED">
                  <a:shade val="67500"/>
                  <a:satMod val="115000"/>
                </a:srgbClr>
              </a:gs>
              <a:gs pos="100000">
                <a:srgbClr val="0066E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1047750"/>
            <a:ext cx="258445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6248400" y="2459038"/>
            <a:ext cx="2514600" cy="18653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2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8650" y="1123950"/>
            <a:ext cx="7448550" cy="3429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76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ct val="120000"/>
              </a:lnSpc>
              <a:buFont typeface="Calibri" panose="020F0502020204030204" pitchFamily="34" charset="0"/>
              <a:buChar char="ꟷ"/>
              <a:defRPr sz="1600"/>
            </a:lvl2pPr>
            <a:lvl3pPr marL="914400" indent="0">
              <a:lnSpc>
                <a:spcPct val="120000"/>
              </a:lnSpc>
              <a:buFontTx/>
              <a:buNone/>
              <a:defRPr sz="1400"/>
            </a:lvl3pPr>
            <a:lvl4pPr marL="1371600" indent="0">
              <a:lnSpc>
                <a:spcPct val="120000"/>
              </a:lnSpc>
              <a:buFontTx/>
              <a:buNone/>
              <a:defRPr sz="1400"/>
            </a:lvl4pPr>
            <a:lvl5pPr marL="1828800" indent="0">
              <a:lnSpc>
                <a:spcPct val="120000"/>
              </a:lnSpc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294" y="4792315"/>
            <a:ext cx="375781" cy="27463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284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4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6027"/>
            <a:ext cx="7886700" cy="353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3400" y="4857750"/>
            <a:ext cx="640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2016 Iteris, Inc.  All rights reserved. </a:t>
            </a:r>
            <a:endParaRPr lang="en-US" sz="7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0" r:id="rId2"/>
    <p:sldLayoutId id="2147483672" r:id="rId3"/>
    <p:sldLayoutId id="2147483671" r:id="rId4"/>
    <p:sldLayoutId id="2147483677" r:id="rId5"/>
    <p:sldLayoutId id="2147483673" r:id="rId6"/>
    <p:sldLayoutId id="2147483702" r:id="rId7"/>
    <p:sldLayoutId id="2147483674" r:id="rId8"/>
    <p:sldLayoutId id="2147483675" r:id="rId9"/>
    <p:sldLayoutId id="2147483703" r:id="rId10"/>
    <p:sldLayoutId id="2147483676" r:id="rId11"/>
    <p:sldLayoutId id="2147483708" r:id="rId12"/>
    <p:sldLayoutId id="2147483678" r:id="rId13"/>
    <p:sldLayoutId id="2147483679" r:id="rId14"/>
    <p:sldLayoutId id="2147483704" r:id="rId15"/>
    <p:sldLayoutId id="2147483680" r:id="rId1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>
          <a:xfrm>
            <a:off x="3581400" y="3181350"/>
            <a:ext cx="5562600" cy="8956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Ventura County Traffic Model (VCTM)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VCTC Update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81400" y="4076986"/>
            <a:ext cx="4563729" cy="61090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April 6, 2018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150"/>
            <a:ext cx="2011680" cy="11299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81723"/>
            <a:ext cx="2174474" cy="1751024"/>
          </a:xfrm>
          <a:prstGeom prst="rect">
            <a:avLst/>
          </a:prstGeom>
          <a:ln w="476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4" y="1323293"/>
            <a:ext cx="2799926" cy="170565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294831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028950"/>
            <a:ext cx="914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15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708655"/>
          </a:xfrm>
        </p:spPr>
        <p:txBody>
          <a:bodyPr/>
          <a:lstStyle/>
          <a:p>
            <a:pPr algn="ctr"/>
            <a:r>
              <a:rPr lang="en-US" dirty="0" smtClean="0"/>
              <a:t>Average Daily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83293"/>
            <a:ext cx="388106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2012 Validation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16,588,600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386,800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45,700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42.9 MPH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9140" y="983293"/>
            <a:ext cx="350006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2040 Baseline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18,850,900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475,700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83,000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39.6 MPH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5718"/>
            <a:ext cx="4056548" cy="2286000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7" y="2315718"/>
            <a:ext cx="4042993" cy="2286000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508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17" y="-79577"/>
            <a:ext cx="9309876" cy="5467350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81830"/>
              </p:ext>
            </p:extLst>
          </p:nvPr>
        </p:nvGraphicFramePr>
        <p:xfrm>
          <a:off x="0" y="2718862"/>
          <a:ext cx="2895600" cy="290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79577"/>
            <a:ext cx="9372600" cy="898727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Average Daily Traffic (ADT)  and Vehicle Hours of Delay (VHD)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U.S. 101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364673" y="2621561"/>
            <a:ext cx="933450" cy="240597"/>
          </a:xfrm>
          <a:prstGeom prst="wedgeRectCallout">
            <a:avLst>
              <a:gd name="adj1" fmla="val 72820"/>
              <a:gd name="adj2" fmla="val -75958"/>
            </a:avLst>
          </a:prstGeom>
          <a:solidFill>
            <a:srgbClr val="376092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47800" y="2571750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150,622 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152400" y="2359579"/>
            <a:ext cx="933450" cy="240597"/>
          </a:xfrm>
          <a:prstGeom prst="wedgeRectCallout">
            <a:avLst>
              <a:gd name="adj1" fmla="val 73284"/>
              <a:gd name="adj2" fmla="val -249070"/>
            </a:avLst>
          </a:prstGeom>
          <a:solidFill>
            <a:srgbClr val="376092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1925" y="2346321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63,945 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3609975" y="3590637"/>
            <a:ext cx="933450" cy="240597"/>
          </a:xfrm>
          <a:prstGeom prst="wedgeRectCallout">
            <a:avLst>
              <a:gd name="adj1" fmla="val -6308"/>
              <a:gd name="adj2" fmla="val -272823"/>
            </a:avLst>
          </a:prstGeom>
          <a:solidFill>
            <a:srgbClr val="376092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ular Callout 37"/>
          <p:cNvSpPr/>
          <p:nvPr/>
        </p:nvSpPr>
        <p:spPr>
          <a:xfrm>
            <a:off x="4953000" y="3831234"/>
            <a:ext cx="933450" cy="240597"/>
          </a:xfrm>
          <a:prstGeom prst="wedgeRectCallout">
            <a:avLst>
              <a:gd name="adj1" fmla="val 28386"/>
              <a:gd name="adj2" fmla="val -249070"/>
            </a:avLst>
          </a:prstGeom>
          <a:solidFill>
            <a:srgbClr val="376092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ular Callout 38"/>
          <p:cNvSpPr/>
          <p:nvPr/>
        </p:nvSpPr>
        <p:spPr>
          <a:xfrm>
            <a:off x="6467475" y="4412547"/>
            <a:ext cx="933450" cy="240597"/>
          </a:xfrm>
          <a:prstGeom prst="wedgeRectCallout">
            <a:avLst>
              <a:gd name="adj1" fmla="val 7978"/>
              <a:gd name="adj2" fmla="val -260947"/>
            </a:avLst>
          </a:prstGeom>
          <a:solidFill>
            <a:srgbClr val="376092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ular Callout 41"/>
          <p:cNvSpPr/>
          <p:nvPr/>
        </p:nvSpPr>
        <p:spPr>
          <a:xfrm>
            <a:off x="1152525" y="1188153"/>
            <a:ext cx="933450" cy="240597"/>
          </a:xfrm>
          <a:prstGeom prst="wedgeRectCallout">
            <a:avLst>
              <a:gd name="adj1" fmla="val -31818"/>
              <a:gd name="adj2" fmla="val 194327"/>
            </a:avLst>
          </a:prstGeom>
          <a:solidFill>
            <a:srgbClr val="E46C0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81100" y="1156599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80,497 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6029325" y="2447569"/>
            <a:ext cx="933450" cy="240597"/>
          </a:xfrm>
          <a:prstGeom prst="wedgeRectCallout">
            <a:avLst>
              <a:gd name="adj1" fmla="val -87941"/>
              <a:gd name="adj2" fmla="val 324971"/>
            </a:avLst>
          </a:prstGeom>
          <a:solidFill>
            <a:srgbClr val="E46C0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ular Callout 44"/>
          <p:cNvSpPr/>
          <p:nvPr/>
        </p:nvSpPr>
        <p:spPr>
          <a:xfrm>
            <a:off x="7400925" y="3177536"/>
            <a:ext cx="933450" cy="240597"/>
          </a:xfrm>
          <a:prstGeom prst="wedgeRectCallout">
            <a:avLst>
              <a:gd name="adj1" fmla="val -85900"/>
              <a:gd name="adj2" fmla="val 237875"/>
            </a:avLst>
          </a:prstGeom>
          <a:solidFill>
            <a:srgbClr val="E46C0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ular Callout 45"/>
          <p:cNvSpPr/>
          <p:nvPr/>
        </p:nvSpPr>
        <p:spPr>
          <a:xfrm>
            <a:off x="3838575" y="2081393"/>
            <a:ext cx="933450" cy="240597"/>
          </a:xfrm>
          <a:prstGeom prst="wedgeRectCallout">
            <a:avLst>
              <a:gd name="adj1" fmla="val -31818"/>
              <a:gd name="adj2" fmla="val 348724"/>
            </a:avLst>
          </a:prstGeom>
          <a:solidFill>
            <a:srgbClr val="E46C0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2743200" y="1593147"/>
            <a:ext cx="933450" cy="240597"/>
          </a:xfrm>
          <a:prstGeom prst="wedgeRectCallout">
            <a:avLst>
              <a:gd name="adj1" fmla="val -72635"/>
              <a:gd name="adj2" fmla="val 321012"/>
            </a:avLst>
          </a:prstGeom>
          <a:solidFill>
            <a:srgbClr val="E46C0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62250" y="1579661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162,642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00450" y="3562350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146,252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7150" y="2038350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157,805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4400550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191,821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8550" y="314394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203,849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808807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166,597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2434083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172,924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843" y="25717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(2012)</a:t>
            </a:r>
            <a:endParaRPr lang="en-US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56443" y="1411129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(2040)</a:t>
            </a:r>
            <a:endParaRPr lang="en-US" sz="1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876425" y="28003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(2012)</a:t>
            </a:r>
            <a:endParaRPr lang="en-US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094843" y="37909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(2012)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443" y="40195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(2012)</a:t>
            </a:r>
            <a:endParaRPr lang="en-US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90443" y="4653144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(2012)</a:t>
            </a:r>
            <a:endParaRPr lang="en-US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256643" y="18097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(2040)</a:t>
            </a:r>
            <a:endParaRPr lang="en-US" sz="1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323443" y="22669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(2040)</a:t>
            </a:r>
            <a:endParaRPr lang="en-US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33243" y="264795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(2040)</a:t>
            </a:r>
            <a:endParaRPr lang="en-US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904843" y="3392329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(2040)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81177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708655"/>
          </a:xfrm>
        </p:spPr>
        <p:txBody>
          <a:bodyPr>
            <a:normAutofit/>
          </a:bodyPr>
          <a:lstStyle/>
          <a:p>
            <a:r>
              <a:rPr lang="en-US" dirty="0" smtClean="0"/>
              <a:t>Vehicle Miles Traveled (VMT) by Speed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0" y="1096027"/>
            <a:ext cx="5010150" cy="147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Increase in low speed VMT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Decrease in high speed VMT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Overall increase in VMT of 14%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70734"/>
            <a:ext cx="4961372" cy="2460032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75716"/>
              </p:ext>
            </p:extLst>
          </p:nvPr>
        </p:nvGraphicFramePr>
        <p:xfrm>
          <a:off x="5638800" y="755137"/>
          <a:ext cx="3945574" cy="427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7772400" y="4323334"/>
            <a:ext cx="533400" cy="2296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bg1"/>
                </a:solidFill>
              </a:rPr>
              <a:t>2040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5295"/>
            <a:ext cx="7886700" cy="708655"/>
          </a:xfrm>
        </p:spPr>
        <p:txBody>
          <a:bodyPr>
            <a:normAutofit/>
          </a:bodyPr>
          <a:lstStyle/>
          <a:p>
            <a:r>
              <a:rPr lang="en-US" dirty="0" smtClean="0"/>
              <a:t>Mode Choice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6381750" cy="33045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6052" y="1414788"/>
            <a:ext cx="4095750" cy="229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Similar Mode Splits between 2012 and 2040 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Transit </a:t>
            </a:r>
            <a:r>
              <a:rPr lang="en-US" sz="1800" dirty="0"/>
              <a:t>Trips </a:t>
            </a:r>
            <a:r>
              <a:rPr lang="en-US" sz="1800" dirty="0" smtClean="0"/>
              <a:t>1 – 1.114%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Non-motorized Trips 4.79 – 5.0%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Increase in total number of trips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3,220,374 </a:t>
            </a:r>
            <a:r>
              <a:rPr lang="en-US" sz="1600" dirty="0" smtClean="0"/>
              <a:t>(2012) </a:t>
            </a:r>
            <a:r>
              <a:rPr lang="en-US" sz="1600" b="1" dirty="0" smtClean="0"/>
              <a:t>– 3,780,041</a:t>
            </a:r>
            <a:r>
              <a:rPr lang="en-US" sz="1600" dirty="0" smtClean="0"/>
              <a:t>(2040)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47" y="1288473"/>
            <a:ext cx="4395249" cy="2500638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68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5086350" cy="330452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Coordination </a:t>
            </a:r>
            <a:r>
              <a:rPr lang="en-US" dirty="0"/>
              <a:t>with General </a:t>
            </a:r>
            <a:r>
              <a:rPr lang="en-US" dirty="0" smtClean="0"/>
              <a:t>Plan</a:t>
            </a:r>
          </a:p>
          <a:p>
            <a:pPr lvl="0"/>
            <a:r>
              <a:rPr lang="en-US" dirty="0" smtClean="0"/>
              <a:t>US-101 HOV Lane</a:t>
            </a:r>
            <a:endParaRPr lang="en-US" dirty="0"/>
          </a:p>
          <a:p>
            <a:pPr lvl="0"/>
            <a:r>
              <a:rPr lang="en-US" dirty="0"/>
              <a:t>Local Applications and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66" y="1096027"/>
            <a:ext cx="2371725" cy="237172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4150"/>
            <a:ext cx="2171700" cy="1221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15" y="2745098"/>
            <a:ext cx="1800225" cy="1243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50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>
          <a:xfrm>
            <a:off x="3581400" y="3181350"/>
            <a:ext cx="5562600" cy="8956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Ventura County Traffic Model (VCTM)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VCTC Update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81400" y="4076986"/>
            <a:ext cx="4563729" cy="61090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April 6, 2018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150"/>
            <a:ext cx="2011680" cy="11299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81723"/>
            <a:ext cx="2174474" cy="1751024"/>
          </a:xfrm>
          <a:prstGeom prst="rect">
            <a:avLst/>
          </a:prstGeom>
          <a:ln w="476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4" y="1323293"/>
            <a:ext cx="2799926" cy="170565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294831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028950"/>
            <a:ext cx="914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60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VCTM– A Long History!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First VCTM developed in 1992 with updates and conversions throughout the years with the last update completed in 2009.</a:t>
            </a:r>
          </a:p>
          <a:p>
            <a:pPr lvl="0"/>
            <a:r>
              <a:rPr lang="en-US" dirty="0" smtClean="0"/>
              <a:t>Land Use Based (Building Square Footage and LU Acres)</a:t>
            </a:r>
          </a:p>
          <a:p>
            <a:pPr lvl="0"/>
            <a:r>
              <a:rPr lang="en-US" dirty="0" smtClean="0"/>
              <a:t>Autos only (No Transit or Goods Movement/HDT Component)</a:t>
            </a:r>
          </a:p>
          <a:p>
            <a:pPr fontAlgn="auto">
              <a:spcAft>
                <a:spcPts val="0"/>
              </a:spcAft>
            </a:pPr>
            <a:r>
              <a:rPr lang="en-US" sz="2100" dirty="0" smtClean="0"/>
              <a:t>New VCTM developed </a:t>
            </a:r>
            <a:r>
              <a:rPr lang="en-US" sz="2100" dirty="0"/>
              <a:t>to Meet Key Application Needs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Environmental Analyses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County General Plan Update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SB 743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Impact Fee/Fair Share Needs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Next Generation of Local Models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6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VCTM Consistency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0582" y="987809"/>
            <a:ext cx="4185844" cy="380450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/>
              <a:t>VCTM must be consistent with SCAG </a:t>
            </a:r>
            <a:r>
              <a:rPr lang="en-US" dirty="0"/>
              <a:t>2016 Regional Transportation </a:t>
            </a:r>
            <a:r>
              <a:rPr lang="en-US" dirty="0" smtClean="0"/>
              <a:t>Plan (RTP</a:t>
            </a:r>
            <a:r>
              <a:rPr lang="en-US" dirty="0"/>
              <a:t>)/Sustainable Communities </a:t>
            </a:r>
            <a:r>
              <a:rPr lang="en-US" dirty="0" smtClean="0"/>
              <a:t>Strategies (SCS</a:t>
            </a:r>
            <a:r>
              <a:rPr lang="en-US" dirty="0"/>
              <a:t>) Regional Travel </a:t>
            </a:r>
            <a:r>
              <a:rPr lang="en-US" dirty="0" smtClean="0"/>
              <a:t>Demand Model</a:t>
            </a:r>
            <a:endParaRPr lang="en-US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Subarea Model Development </a:t>
            </a:r>
            <a:r>
              <a:rPr lang="en-US" dirty="0" smtClean="0"/>
              <a:t>Tool</a:t>
            </a:r>
            <a:endParaRPr lang="en-US" dirty="0"/>
          </a:p>
          <a:p>
            <a:r>
              <a:rPr lang="en-US" dirty="0" smtClean="0"/>
              <a:t>SCAG Zone 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11,000+ </a:t>
            </a:r>
            <a:r>
              <a:rPr lang="en-US" sz="1500" dirty="0" smtClean="0"/>
              <a:t>zones – Used for trip distribution  and mode choice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 smtClean="0"/>
              <a:t>Full Model run time upwards of 7-10 days</a:t>
            </a:r>
            <a:endParaRPr lang="en-US" sz="1500" dirty="0"/>
          </a:p>
          <a:p>
            <a:r>
              <a:rPr lang="en-US" dirty="0" smtClean="0"/>
              <a:t>VCTM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 smtClean="0"/>
              <a:t>663 Ventura County zones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 smtClean="0"/>
              <a:t>Base Year 2012 – Forecast Year 2040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 smtClean="0"/>
              <a:t>1,021 total zones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 smtClean="0"/>
              <a:t>Full Model run time 13-15 hours.</a:t>
            </a:r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7091" r="2914" b="7140"/>
          <a:stretch/>
        </p:blipFill>
        <p:spPr bwMode="auto">
          <a:xfrm>
            <a:off x="4934933" y="438150"/>
            <a:ext cx="3825240" cy="420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251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Four-Step Model Process</a:t>
            </a:r>
            <a:br>
              <a:rPr lang="en-US" dirty="0" smtClean="0"/>
            </a:br>
            <a:r>
              <a:rPr lang="en-US" dirty="0" smtClean="0"/>
              <a:t>Tries to Replicate Human Travel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0582" y="1276350"/>
            <a:ext cx="5180618" cy="35159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/>
              <a:t>Trip Generation</a:t>
            </a:r>
          </a:p>
          <a:p>
            <a:pPr lvl="1"/>
            <a:r>
              <a:rPr lang="en-US" dirty="0" smtClean="0"/>
              <a:t>Do I make a trip?</a:t>
            </a:r>
          </a:p>
          <a:p>
            <a:r>
              <a:rPr lang="en-US" dirty="0"/>
              <a:t>Trip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Where do I go?</a:t>
            </a:r>
          </a:p>
          <a:p>
            <a:r>
              <a:rPr lang="en-US" dirty="0" smtClean="0"/>
              <a:t>Mode Choice</a:t>
            </a:r>
          </a:p>
          <a:p>
            <a:pPr lvl="1"/>
            <a:r>
              <a:rPr lang="en-US" dirty="0" smtClean="0"/>
              <a:t>What are my means of travel?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What route do I choose?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99" y="983293"/>
            <a:ext cx="4001751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7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Calibration &amp; Validation</a:t>
            </a:r>
            <a:br>
              <a:rPr lang="en-US" dirty="0" smtClean="0"/>
            </a:br>
            <a:r>
              <a:rPr lang="en-US" sz="2700" dirty="0" smtClean="0"/>
              <a:t>(Comparing Model Outputs to Real World Counts)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538540" y="1135273"/>
            <a:ext cx="5090301" cy="37986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needs Calibration?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00" dirty="0"/>
              <a:t>Trip Generation </a:t>
            </a:r>
            <a:r>
              <a:rPr lang="en-US" sz="1300" dirty="0" smtClean="0"/>
              <a:t>Rates and External </a:t>
            </a:r>
            <a:r>
              <a:rPr lang="en-US" sz="1300" dirty="0"/>
              <a:t>Trips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00" dirty="0"/>
              <a:t>Trip Distribution Parameters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00" dirty="0" smtClean="0"/>
              <a:t>Mode </a:t>
            </a:r>
            <a:r>
              <a:rPr lang="en-US" sz="1300" dirty="0"/>
              <a:t>Choice Coefficients</a:t>
            </a:r>
          </a:p>
          <a:p>
            <a:r>
              <a:rPr lang="en-US" dirty="0" smtClean="0"/>
              <a:t>Freeway </a:t>
            </a:r>
            <a:r>
              <a:rPr lang="en-US" dirty="0"/>
              <a:t>and Arterial Street </a:t>
            </a:r>
            <a:r>
              <a:rPr lang="en-US" dirty="0" smtClean="0"/>
              <a:t>Validation Criteria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300" dirty="0" smtClean="0"/>
              <a:t>Count/Volume Comparison (FHWA &amp; Caltrans)</a:t>
            </a:r>
          </a:p>
          <a:p>
            <a:pPr marL="1085850" lvl="2" indent="-1714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Freeways +/- 7%</a:t>
            </a:r>
          </a:p>
          <a:p>
            <a:pPr marL="1085850" lvl="2" indent="-1714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Major Arterials +/- 10%</a:t>
            </a:r>
          </a:p>
          <a:p>
            <a:pPr marL="1085850" lvl="2" indent="-1714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Minor Arterials +/- 15%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500" dirty="0" smtClean="0"/>
              <a:t>Percent Root Mean Squared Error (%RMSE )</a:t>
            </a:r>
          </a:p>
          <a:p>
            <a:pPr marL="1200150" lvl="2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Caltrans = 40  and FHWA = 30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500" dirty="0" smtClean="0"/>
              <a:t>Coefficient of Determination (R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) (FHWA &amp; Caltrans)</a:t>
            </a:r>
          </a:p>
          <a:p>
            <a:pPr marL="1200150" lvl="2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0.88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500" dirty="0" smtClean="0"/>
              <a:t>Caltrans Standard Deviation</a:t>
            </a:r>
          </a:p>
          <a:p>
            <a:pPr marL="1200150" lvl="2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1300" dirty="0" smtClean="0"/>
              <a:t>&gt;0.75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790950"/>
            <a:ext cx="354603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800" i="1" dirty="0"/>
              <a:t>Caltrans Criteria from the Caltrans Travel Forecasting Guidelines, November 1992</a:t>
            </a: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800" i="1" dirty="0"/>
              <a:t>FHWA Criteria from the TMIP Model Validation and Reasonableness Checking Manual</a:t>
            </a:r>
            <a:endParaRPr lang="en-US" sz="1000" dirty="0"/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76350"/>
            <a:ext cx="1539864" cy="199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581150"/>
            <a:ext cx="1566431" cy="202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849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86700" cy="708655"/>
          </a:xfrm>
        </p:spPr>
        <p:txBody>
          <a:bodyPr/>
          <a:lstStyle/>
          <a:p>
            <a:r>
              <a:rPr lang="en-US" dirty="0" smtClean="0"/>
              <a:t>Model Validation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026"/>
          <a:stretch/>
        </p:blipFill>
        <p:spPr>
          <a:xfrm>
            <a:off x="609599" y="3303467"/>
            <a:ext cx="5883843" cy="1660761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97304"/>
            <a:ext cx="3410182" cy="363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079360"/>
            <a:ext cx="3737595" cy="2048875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236813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495"/>
            <a:ext cx="7886700" cy="7086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Model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715000" y="6000750"/>
            <a:ext cx="1905000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Performance Measures</a:t>
            </a:r>
            <a:endParaRPr lang="en-US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0580" y="4171950"/>
            <a:ext cx="3284220" cy="870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i="1" dirty="0" smtClean="0"/>
              <a:t>All outputs developed for the following: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Ventura County, General Plan Districts, TIMF Districts, Cities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By Time of Day (AM peak period, Mid-day, PM peak period, Evening, Night)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047750"/>
            <a:ext cx="4572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Performance </a:t>
            </a:r>
            <a:r>
              <a:rPr lang="en-US" sz="1800" b="1" dirty="0" smtClean="0"/>
              <a:t>Measures</a:t>
            </a:r>
          </a:p>
          <a:p>
            <a:endParaRPr lang="en-US" sz="8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Assignment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Loading (Volumes 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Speeds)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Internal/External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Origins &amp;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Destinations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V/C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Ratios on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Heavy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Duty Vehicle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Volumes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Transit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Ridership by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Transportation Modes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1047750"/>
            <a:ext cx="4572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Model Application</a:t>
            </a:r>
          </a:p>
          <a:p>
            <a:endParaRPr lang="en-US" sz="8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Functional Class Plots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number of lanes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Speeds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Volume to Capacity Plots 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 Quality Speed Bin Outputs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Automated Outputs</a:t>
            </a:r>
          </a:p>
          <a:p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Miles of travel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Hours of travel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Vehicle hours of delay</a:t>
            </a:r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737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708655"/>
          </a:xfrm>
        </p:spPr>
        <p:txBody>
          <a:bodyPr/>
          <a:lstStyle/>
          <a:p>
            <a:pPr algn="ctr"/>
            <a:r>
              <a:rPr lang="en-US" dirty="0" smtClean="0"/>
              <a:t>AM Peak Period (6-9 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7140" y="983293"/>
            <a:ext cx="388106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2012 Validation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3,249,750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79,550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13,200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40.9 MPH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4000" y="983293"/>
            <a:ext cx="358140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2040 Baseline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3,714,000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104,150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26,850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35.7 MPH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6934"/>
            <a:ext cx="4101638" cy="2286000"/>
          </a:xfrm>
          <a:prstGeom prst="rect">
            <a:avLst/>
          </a:prstGeom>
          <a:ln w="158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15718"/>
            <a:ext cx="4100841" cy="2286000"/>
          </a:xfrm>
          <a:prstGeom prst="rect">
            <a:avLst/>
          </a:prstGeom>
          <a:ln w="158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256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708655"/>
          </a:xfrm>
        </p:spPr>
        <p:txBody>
          <a:bodyPr/>
          <a:lstStyle/>
          <a:p>
            <a:pPr algn="ctr"/>
            <a:r>
              <a:rPr lang="en-US" dirty="0" smtClean="0"/>
              <a:t>PM Peak Period (3-7 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83293"/>
            <a:ext cx="388106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2012 Validation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5,090,500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129,300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24,100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39.4 MPH</a:t>
            </a:r>
            <a:endParaRPr lang="en-US" sz="1300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9140" y="983293"/>
            <a:ext cx="3652460" cy="113125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alibri" panose="020F050202020403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2040 Baseline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VMT = 5,717,150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VHT = 163,200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VHD = 42,900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300" b="1" dirty="0" smtClean="0"/>
              <a:t>Average Speed = 35.0 MPH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1" y="2315718"/>
            <a:ext cx="4049759" cy="2286000"/>
          </a:xfrm>
          <a:prstGeom prst="rect">
            <a:avLst/>
          </a:prstGeom>
          <a:ln w="158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15718"/>
            <a:ext cx="4053584" cy="2286000"/>
          </a:xfrm>
          <a:prstGeom prst="rect">
            <a:avLst/>
          </a:prstGeom>
          <a:ln w="158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96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2016 ITERIS COLORS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15BF49"/>
      </a:accent3>
      <a:accent4>
        <a:srgbClr val="F7931E"/>
      </a:accent4>
      <a:accent5>
        <a:srgbClr val="0066ED"/>
      </a:accent5>
      <a:accent6>
        <a:srgbClr val="15BF49"/>
      </a:accent6>
      <a:hlink>
        <a:srgbClr val="0066ED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ternal_TransportationTemplate_PublicAgency" id="{2095E139-4693-4DD9-9E51-05A97DBDEE67}" vid="{9F2B6460-A648-4E55-A9A5-4F7E74C7A0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External_TransportationTemplate_PublicAgency</Template>
  <TotalTime>14380</TotalTime>
  <Words>693</Words>
  <Application>Microsoft Office PowerPoint</Application>
  <PresentationFormat>On-screen Show (16:9)</PresentationFormat>
  <Paragraphs>193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1_Custom Design</vt:lpstr>
      <vt:lpstr>PowerPoint Presentation</vt:lpstr>
      <vt:lpstr>VCTM– A Long History!</vt:lpstr>
      <vt:lpstr>VCTM Consistency</vt:lpstr>
      <vt:lpstr>Traditional Four-Step Model Process Tries to Replicate Human Travel Behavior</vt:lpstr>
      <vt:lpstr>Model Calibration &amp; Validation (Comparing Model Outputs to Real World Counts)</vt:lpstr>
      <vt:lpstr>Model Validation Results</vt:lpstr>
      <vt:lpstr>Model Outputs</vt:lpstr>
      <vt:lpstr>AM Peak Period (6-9 AM)</vt:lpstr>
      <vt:lpstr>PM Peak Period (3-7 PM)</vt:lpstr>
      <vt:lpstr>Average Daily Traffic</vt:lpstr>
      <vt:lpstr>Average Daily Traffic (ADT)  and Vehicle Hours of Delay (VHD)  U.S. 101 </vt:lpstr>
      <vt:lpstr>Vehicle Miles Traveled (VMT) by Speed </vt:lpstr>
      <vt:lpstr>Mode Choice Outputs</vt:lpstr>
      <vt:lpstr>Next Steps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Martin</dc:creator>
  <cp:lastModifiedBy>Steve DeGeorge</cp:lastModifiedBy>
  <cp:revision>186</cp:revision>
  <cp:lastPrinted>2018-04-05T20:45:01Z</cp:lastPrinted>
  <dcterms:created xsi:type="dcterms:W3CDTF">2016-10-13T21:34:18Z</dcterms:created>
  <dcterms:modified xsi:type="dcterms:W3CDTF">2018-04-06T20:34:58Z</dcterms:modified>
</cp:coreProperties>
</file>