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316" r:id="rId3"/>
    <p:sldId id="302" r:id="rId4"/>
    <p:sldId id="287" r:id="rId5"/>
    <p:sldId id="283" r:id="rId6"/>
    <p:sldId id="318" r:id="rId7"/>
    <p:sldId id="319" r:id="rId8"/>
    <p:sldId id="320" r:id="rId9"/>
    <p:sldId id="315" r:id="rId10"/>
    <p:sldId id="277" r:id="rId11"/>
    <p:sldId id="27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86" autoAdjust="0"/>
  </p:normalViewPr>
  <p:slideViewPr>
    <p:cSldViewPr showGuides="1">
      <p:cViewPr>
        <p:scale>
          <a:sx n="100" d="100"/>
          <a:sy n="100" d="100"/>
        </p:scale>
        <p:origin x="-1308" y="-240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ctcserver04\ssellers\XLDOCS\FY%2017-18\Budget%201819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ctcserver04\ssellers\XLDOCS\FY%2017-18\Budget%201819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ctcserver04\ssellers\XLDOCS\FY%2012-13\Budget%201314%20draf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2.3800634295713035E-2"/>
                  <c:y val="-7.05741469816272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796190378483244"/>
                  <c:y val="-3.21674906915705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922208828131253"/>
                  <c:y val="1.3824884792627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</c:dLbls>
          <c:cat>
            <c:strRef>
              <c:f>Summary!$P$131:$P$133</c:f>
              <c:strCache>
                <c:ptCount val="3"/>
                <c:pt idx="0">
                  <c:v>Federal</c:v>
                </c:pt>
                <c:pt idx="1">
                  <c:v>State</c:v>
                </c:pt>
                <c:pt idx="2">
                  <c:v>Local &amp; Other</c:v>
                </c:pt>
              </c:strCache>
            </c:strRef>
          </c:cat>
          <c:val>
            <c:numRef>
              <c:f>Summary!$Q$131:$Q$133</c:f>
              <c:numCache>
                <c:formatCode>_(* #,##0_);_(* \(#,##0\);_(* "-"??_);_(@_)</c:formatCode>
                <c:ptCount val="3"/>
                <c:pt idx="0">
                  <c:v>20573629</c:v>
                </c:pt>
                <c:pt idx="1">
                  <c:v>48493325</c:v>
                </c:pt>
                <c:pt idx="2">
                  <c:v>4178646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8519887395026"/>
          <c:y val="0.16839421711630329"/>
          <c:w val="0.79178840740145584"/>
          <c:h val="0.7440772772255940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-9.3965905776939931E-3"/>
                  <c:y val="-5.8654620363689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0596910799440181E-2"/>
                  <c:y val="-0.11710053634600023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13071887083807"/>
                  <c:y val="-2.77900262467191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077853199384559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9795598888874706E-2"/>
                  <c:y val="-0.18210841036174827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683541386594968"/>
                  <c:y val="3.2786885245901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</c:dLbls>
          <c:cat>
            <c:strRef>
              <c:f>Summary!$A$111:$A$116</c:f>
              <c:strCache>
                <c:ptCount val="6"/>
                <c:pt idx="0">
                  <c:v>Transit and Transportation</c:v>
                </c:pt>
                <c:pt idx="1">
                  <c:v>Highway</c:v>
                </c:pt>
                <c:pt idx="2">
                  <c:v>Rail</c:v>
                </c:pt>
                <c:pt idx="3">
                  <c:v>Commuter Assistance</c:v>
                </c:pt>
                <c:pt idx="4">
                  <c:v>Planning and Programming</c:v>
                </c:pt>
                <c:pt idx="5">
                  <c:v>General Government</c:v>
                </c:pt>
              </c:strCache>
            </c:strRef>
          </c:cat>
          <c:val>
            <c:numRef>
              <c:f>Summary!$B$111:$B$116</c:f>
              <c:numCache>
                <c:formatCode>_(* #,##0_);_(* \(#,##0\);_(* "-"??_);_(@_)</c:formatCode>
                <c:ptCount val="6"/>
                <c:pt idx="0">
                  <c:v>23353000</c:v>
                </c:pt>
                <c:pt idx="1">
                  <c:v>5374200</c:v>
                </c:pt>
                <c:pt idx="2">
                  <c:v>10181127</c:v>
                </c:pt>
                <c:pt idx="3">
                  <c:v>539300</c:v>
                </c:pt>
                <c:pt idx="4">
                  <c:v>34163956</c:v>
                </c:pt>
                <c:pt idx="5">
                  <c:v>1096900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5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80225106996759E-2"/>
          <c:y val="0.17466216216216215"/>
          <c:w val="0.81923335628673788"/>
          <c:h val="0.8016666666666665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explosion val="41"/>
          <c:dPt>
            <c:idx val="0"/>
            <c:bubble3D val="0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dPt>
          <c:dLbls>
            <c:dLbl>
              <c:idx val="0"/>
              <c:layout>
                <c:manualLayout>
                  <c:x val="0.33653068632378397"/>
                  <c:y val="-0.592349361424774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Expenses w/o Personnel
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$71,641,583 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96%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7886311508358738"/>
                  <c:y val="-1.785610413563169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Wages
</a:t>
                    </a:r>
                    <a:r>
                      <a:rPr lang="en-US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$2,081,700  3</a:t>
                    </a:r>
                    <a:r>
                      <a:rPr lang="en-US" b="1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%</a:t>
                    </a:r>
                    <a:endParaRPr lang="en-US" b="1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0825447494738853"/>
                  <c:y val="-6.2568454281052704E-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</a:rPr>
                      <a:t>R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etirement Pension and Taxes
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$435,900  &gt;1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9.9297604691305483E-2"/>
                  <c:y val="-5.7623075831737362E-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</a:rPr>
                      <a:t>W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orker's Compensation Insurance
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$13,600  &gt;1%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32832286256771093"/>
                  <c:y val="1.6393377767711523E-4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</a:rPr>
                      <a:t>R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etirement 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Health Insurance
$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108,000  &gt;1%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1427961132518009"/>
                  <c:y val="7.4027350978509099E-2"/>
                </c:manualLayout>
              </c:layout>
              <c:tx>
                <c:rich>
                  <a:bodyPr/>
                  <a:lstStyle/>
                  <a:p>
                    <a:pPr>
                      <a:defRPr sz="1050" b="1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cs typeface="Arial" pitchFamily="34" charset="0"/>
                      </a:defRPr>
                    </a:pPr>
                    <a:r>
                      <a:rPr lang="en-US" sz="105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</a:rPr>
                      <a:t>E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mployee 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Insurance
</a:t>
                    </a:r>
                    <a:r>
                      <a: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$427,700  &gt;1</a:t>
                    </a:r>
                    <a:r>
                      <a: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 b="1" baseline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2">
                      <a:lumMod val="50000"/>
                    </a:schemeClr>
                  </a:solidFill>
                </a:ln>
              </c:spPr>
            </c:leaderLines>
          </c:dLbls>
          <c:cat>
            <c:strRef>
              <c:f>'Pers-Op'!$J$3:$J$8</c:f>
              <c:strCache>
                <c:ptCount val="6"/>
                <c:pt idx="0">
                  <c:v>Expenses w/o Personnel</c:v>
                </c:pt>
                <c:pt idx="1">
                  <c:v>Wages</c:v>
                </c:pt>
                <c:pt idx="2">
                  <c:v>Retirement Pension and Taxes</c:v>
                </c:pt>
                <c:pt idx="3">
                  <c:v>Worker's Compensation Insurance</c:v>
                </c:pt>
                <c:pt idx="4">
                  <c:v>Retirement Health Insurance</c:v>
                </c:pt>
                <c:pt idx="5">
                  <c:v>Employee Insurance</c:v>
                </c:pt>
              </c:strCache>
            </c:strRef>
          </c:cat>
          <c:val>
            <c:numRef>
              <c:f>'Pers-Op'!$K$3:$K$8</c:f>
              <c:numCache>
                <c:formatCode>"$"#,##0_);[Red]\("$"#,##0\)</c:formatCode>
                <c:ptCount val="6"/>
                <c:pt idx="0">
                  <c:v>52337349</c:v>
                </c:pt>
                <c:pt idx="1">
                  <c:v>1757600</c:v>
                </c:pt>
                <c:pt idx="2">
                  <c:v>343600</c:v>
                </c:pt>
                <c:pt idx="3">
                  <c:v>32900</c:v>
                </c:pt>
                <c:pt idx="4">
                  <c:v>152000</c:v>
                </c:pt>
                <c:pt idx="5">
                  <c:v>334000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BE8716-69C8-46E2-AF39-F1E3EE0FF5FE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FC2637-E54C-490B-A8EA-1D880D310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8B27C-A39F-4320-813B-67F76F04E60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Comprehensive Transportation Plan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2637-E54C-490B-A8EA-1D880D31058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2637-E54C-490B-A8EA-1D880D31058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2637-E54C-490B-A8EA-1D880D31058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2637-E54C-490B-A8EA-1D880D31058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C2637-E54C-490B-A8EA-1D880D31058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8B27C-A39F-4320-813B-67F76F04E6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Comprehensive Transportation Plan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177-25D5-4648-AE01-1FCFAAEF3FBD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3E85-E199-464A-8E50-0836E8B3F3C4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DB28-661F-4AE7-8455-2246E914B1D3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C6BC-A4AA-4124-A229-51E3B97BCAA7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3393-A8F3-4F43-99C1-68DFACC89867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7B66-E3A3-4F5E-899F-F1A69D4CBA45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27CD-CB6C-4FB5-B29D-89DB564C0052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BFA4-2CED-459D-9CCF-A9ACF02A3FEB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96E7-A9AA-43CD-8A30-E9F39EA9C333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7556-B837-4DB0-8ACD-0CA4BC614A58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1175-8924-45A9-8E5F-195DA72B1123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9DBB-BEB2-45D8-96AA-9F5B05C40C0E}" type="datetime1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825B-A905-4D99-910F-C34D8B7A9F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4277380"/>
            <a:ext cx="868679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cap="all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Ventura County transportation  Commission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5910" y="5867400"/>
            <a:ext cx="211949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all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June 1,</a:t>
            </a:r>
            <a:r>
              <a:rPr lang="en-US" sz="2800" b="1" cap="all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2018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68679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cap="all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Fiscal year 2018/2019 budget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1219200" y="1524000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8400"/>
            <a:ext cx="8686799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QUESTIONS?</a:t>
            </a:r>
            <a:endParaRPr lang="en-US" sz="80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woos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4277380"/>
            <a:ext cx="868679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cap="all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Ventura County transportation  Commission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5910" y="5867400"/>
            <a:ext cx="211949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all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June 1,</a:t>
            </a:r>
            <a:r>
              <a:rPr lang="en-US" sz="2800" b="1" cap="all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2018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68679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1" cap="all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Fiscal year 2018/2019 budget</a:t>
            </a:r>
            <a:endParaRPr lang="en-US" sz="2800" b="1" cap="all" spc="0" dirty="0">
              <a:ln w="1905"/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1066800" y="13716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905000"/>
            <a:ext cx="3200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VCTC Budget</a:t>
            </a:r>
          </a:p>
          <a:p>
            <a:pPr algn="ctr"/>
            <a:endParaRPr lang="en-US" sz="1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Fiscal Year  2018/2019</a:t>
            </a:r>
          </a:p>
          <a:p>
            <a:pPr algn="ctr"/>
            <a:endParaRPr lang="en-US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565100"/>
            <a:ext cx="4495800" cy="598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267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815876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Fiscal Year 2018/2019 Budget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Final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Budget of $74,708,483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$4.4 million increase from the April Draft budget</a:t>
            </a:r>
          </a:p>
          <a:p>
            <a:pPr lvl="1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Revenue 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17241"/>
              </p:ext>
            </p:extLst>
          </p:nvPr>
        </p:nvGraphicFramePr>
        <p:xfrm>
          <a:off x="2438400" y="3048000"/>
          <a:ext cx="4572000" cy="309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13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Budgeted Expenditures by Program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86244"/>
              </p:ext>
            </p:extLst>
          </p:nvPr>
        </p:nvGraphicFramePr>
        <p:xfrm>
          <a:off x="476251" y="4343400"/>
          <a:ext cx="8134349" cy="2057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09928"/>
                <a:gridCol w="1375200"/>
                <a:gridCol w="1375200"/>
                <a:gridCol w="1317674"/>
                <a:gridCol w="956347"/>
              </a:tblGrid>
              <a:tr h="617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Program Budget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Categories</a:t>
                      </a:r>
                      <a:endParaRPr lang="en-US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2016/2017 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2017/2018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  <a:r>
                        <a:rPr lang="en-US" sz="12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2018/2019</a:t>
                      </a:r>
                      <a:endParaRPr lang="en-US" sz="1200" b="1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</a:t>
                      </a:r>
                      <a:endParaRPr lang="en-US" sz="1200" b="1" baseline="0" dirty="0" smtClean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Change </a:t>
                      </a:r>
                      <a:endParaRPr lang="en-US" sz="1200" baseline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Transit and Transportation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16,260,946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22,458,350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23,353,000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Highway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497,394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1,605,100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5,374,200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234.8%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Rail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6,202,886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6,310,984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10,181,127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Commuter Assistance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478,290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691,400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   539,300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-22.0%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Planning and Programming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31,686,170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32,558,632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34,163,956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General Government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1,320,673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 4,893,001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  1,096,900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-77.6%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 Program Budget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56,446,359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68,517,467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        74,708,483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9.0%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269783"/>
              </p:ext>
            </p:extLst>
          </p:nvPr>
        </p:nvGraphicFramePr>
        <p:xfrm>
          <a:off x="1257300" y="1143001"/>
          <a:ext cx="64389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Personnel Costs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633113"/>
              </p:ext>
            </p:extLst>
          </p:nvPr>
        </p:nvGraphicFramePr>
        <p:xfrm>
          <a:off x="1219200" y="2966085"/>
          <a:ext cx="7162800" cy="404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1180981"/>
            <a:ext cx="5943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Salaries and Benefits = $3,066,900 or 4.1% of budget</a:t>
            </a:r>
          </a:p>
          <a:p>
            <a:pPr>
              <a:buFont typeface="Wingdings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21 full-time employees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Conversion of analyst position to manager position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Proposed  2.5% COLA for staff  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781800" y="4410075"/>
            <a:ext cx="533400" cy="381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Transit and Transportation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981200"/>
            <a:ext cx="7696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Transit Grant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Administration</a:t>
            </a:r>
          </a:p>
          <a:p>
            <a:pPr>
              <a:buFont typeface="Wingdings" pitchFamily="2" charset="2"/>
              <a:buChar char="v"/>
            </a:pPr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New FTA pass-through projects  +$3.7 million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VCTC Intercity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Services</a:t>
            </a:r>
          </a:p>
          <a:p>
            <a:pPr>
              <a:buFont typeface="Wingdings" pitchFamily="2" charset="2"/>
              <a:buChar char="v"/>
            </a:pPr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Service adjustments and fare reduction  -$0.5 million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8218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Significant Changes from Draft Budget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03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Rail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81200"/>
            <a:ext cx="7239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Metrolink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Operational and Capital Rehabilitation adjustments  +$0.2 million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8218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Significant Changes from Draft Budget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97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838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Planning and Programming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981201"/>
            <a:ext cx="716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Regional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Transit</a:t>
            </a:r>
          </a:p>
          <a:p>
            <a:pPr>
              <a:buFont typeface="Wingdings" pitchFamily="2" charset="2"/>
              <a:buChar char="v"/>
            </a:pPr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New College Pass Pilot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Program  +$0.5 million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Transportation Development Act  +$0.4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million</a:t>
            </a:r>
          </a:p>
          <a:p>
            <a:pPr>
              <a:buFont typeface="Wingdings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Gold Coast Transit District	$212,307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Camarillo			$  71,882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Fillmore			$    3,553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Moorpark 			$    8,251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Santa Paula		$    6,936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Simi Valley			$  68,539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Thousand Oaks		$  69,317</a:t>
            </a:r>
          </a:p>
          <a:p>
            <a:pPr marL="742950" lvl="1" indent="-285750">
              <a:buFontTx/>
              <a:buChar char="-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8218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Significant Changes from Draft Budget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2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00" y="81587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Where We End Up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1913453"/>
            <a:ext cx="4410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Available for “general use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General Fund	$         44,764  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Restricted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Fund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Balances</a:t>
            </a:r>
          </a:p>
          <a:p>
            <a:pPr lvl="1"/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LTF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		$ 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57,613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	$ 10,321,900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SAFE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	$   3,035,125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825B-A905-4D99-910F-C34D8B7A9F3A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219" y="4331494"/>
            <a:ext cx="73775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$74.7 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million 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budget that is balanced and sustainable</a:t>
            </a:r>
            <a:r>
              <a:rPr lang="en-US" sz="25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*</a:t>
            </a:r>
          </a:p>
          <a:p>
            <a:pPr marL="0" lvl="1"/>
            <a:endParaRPr lang="en-US" sz="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0" lvl="1"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*Assuming SB 1 remains in place.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459468"/>
            <a:ext cx="759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Estimated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$13.4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million Total Fund Balance (after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reserve adjustment)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24585" r="26368" b="30018"/>
          <a:stretch/>
        </p:blipFill>
        <p:spPr>
          <a:xfrm>
            <a:off x="76200" y="16460"/>
            <a:ext cx="1645920" cy="10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501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</TotalTime>
  <Words>348</Words>
  <Application>Microsoft Office PowerPoint</Application>
  <PresentationFormat>On-screen Show (4:3)</PresentationFormat>
  <Paragraphs>159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sdegeorge</dc:creator>
  <cp:lastModifiedBy>Steve DeGeorge</cp:lastModifiedBy>
  <cp:revision>512</cp:revision>
  <cp:lastPrinted>2018-05-31T17:06:18Z</cp:lastPrinted>
  <dcterms:created xsi:type="dcterms:W3CDTF">2012-08-06T23:31:51Z</dcterms:created>
  <dcterms:modified xsi:type="dcterms:W3CDTF">2018-05-31T17:17:08Z</dcterms:modified>
</cp:coreProperties>
</file>