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handoutMasterIdLst>
    <p:handoutMasterId r:id="rId13"/>
  </p:handoutMasterIdLst>
  <p:sldIdLst>
    <p:sldId id="288" r:id="rId2"/>
    <p:sldId id="323" r:id="rId3"/>
    <p:sldId id="363" r:id="rId4"/>
    <p:sldId id="328" r:id="rId5"/>
    <p:sldId id="339" r:id="rId6"/>
    <p:sldId id="361" r:id="rId7"/>
    <p:sldId id="358" r:id="rId8"/>
    <p:sldId id="359" r:id="rId9"/>
    <p:sldId id="360" r:id="rId10"/>
    <p:sldId id="362" r:id="rId11"/>
  </p:sldIdLst>
  <p:sldSz cx="12192000" cy="6858000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3" autoAdjust="0"/>
    <p:restoredTop sz="94612" autoAdjust="0"/>
  </p:normalViewPr>
  <p:slideViewPr>
    <p:cSldViewPr>
      <p:cViewPr varScale="1">
        <p:scale>
          <a:sx n="96" d="100"/>
          <a:sy n="96" d="100"/>
        </p:scale>
        <p:origin x="90" y="16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5113AF35-7BF4-40E4-BC47-CBAFCF109B82}" type="datetimeFigureOut">
              <a:rPr lang="en-US" smtClean="0"/>
              <a:pPr/>
              <a:t>5/29/2018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9B7016E6-DB86-449B-897F-CE9B3A19E7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3107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384DA9-B1A9-460A-B689-FEC1AC1B1154}" type="datetimeFigureOut">
              <a:rPr lang="en-US" smtClean="0"/>
              <a:t>5/29/2018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E94E5C-0493-4DBC-B931-E261B6E28A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535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E94E5C-0493-4DBC-B931-E261B6E28AF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174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E94E5C-0493-4DBC-B931-E261B6E28AF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7733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E94E5C-0493-4DBC-B931-E261B6E28AF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903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E94E5C-0493-4DBC-B931-E261B6E28AF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6235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E94E5C-0493-4DBC-B931-E261B6E28AF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4387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E94E5C-0493-4DBC-B931-E261B6E28AF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7871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E94E5C-0493-4DBC-B931-E261B6E28AF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8382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E94E5C-0493-4DBC-B931-E261B6E28AF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647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E94E5C-0493-4DBC-B931-E261B6E28AF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380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29918-DC5C-4473-AF06-2D96CD23B238}" type="datetimeFigureOut">
              <a:rPr lang="en-US" smtClean="0"/>
              <a:pPr/>
              <a:t>5/29/2018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3C463-3463-4BDB-B1F8-7A121A5D98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53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29918-DC5C-4473-AF06-2D96CD23B238}" type="datetimeFigureOut">
              <a:rPr lang="en-US" smtClean="0"/>
              <a:pPr/>
              <a:t>5/29/2018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3C463-3463-4BDB-B1F8-7A121A5D98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300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29918-DC5C-4473-AF06-2D96CD23B238}" type="datetimeFigureOut">
              <a:rPr lang="en-US" smtClean="0"/>
              <a:pPr/>
              <a:t>5/29/2018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3C463-3463-4BDB-B1F8-7A121A5D98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433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29918-DC5C-4473-AF06-2D96CD23B238}" type="datetimeFigureOut">
              <a:rPr lang="en-US" smtClean="0"/>
              <a:pPr/>
              <a:t>5/29/2018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3C463-3463-4BDB-B1F8-7A121A5D98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760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29918-DC5C-4473-AF06-2D96CD23B238}" type="datetimeFigureOut">
              <a:rPr lang="en-US" smtClean="0"/>
              <a:pPr/>
              <a:t>5/29/2018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3C463-3463-4BDB-B1F8-7A121A5D98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928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29918-DC5C-4473-AF06-2D96CD23B238}" type="datetimeFigureOut">
              <a:rPr lang="en-US" smtClean="0"/>
              <a:pPr/>
              <a:t>5/29/2018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3C463-3463-4BDB-B1F8-7A121A5D98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776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29918-DC5C-4473-AF06-2D96CD23B238}" type="datetimeFigureOut">
              <a:rPr lang="en-US" smtClean="0"/>
              <a:pPr/>
              <a:t>5/29/2018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3C463-3463-4BDB-B1F8-7A121A5D98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875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29918-DC5C-4473-AF06-2D96CD23B238}" type="datetimeFigureOut">
              <a:rPr lang="en-US" smtClean="0"/>
              <a:pPr/>
              <a:t>5/29/2018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3C463-3463-4BDB-B1F8-7A121A5D98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10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29918-DC5C-4473-AF06-2D96CD23B238}" type="datetimeFigureOut">
              <a:rPr lang="en-US" smtClean="0"/>
              <a:pPr/>
              <a:t>5/29/2018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3C463-3463-4BDB-B1F8-7A121A5D98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997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29918-DC5C-4473-AF06-2D96CD23B238}" type="datetimeFigureOut">
              <a:rPr lang="en-US" smtClean="0"/>
              <a:pPr/>
              <a:t>5/29/2018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3C463-3463-4BDB-B1F8-7A121A5D98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748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29918-DC5C-4473-AF06-2D96CD23B238}" type="datetimeFigureOut">
              <a:rPr lang="en-US" smtClean="0"/>
              <a:pPr/>
              <a:t>5/29/2018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3C463-3463-4BDB-B1F8-7A121A5D98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328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429918-DC5C-4473-AF06-2D96CD23B238}" type="datetimeFigureOut">
              <a:rPr lang="en-US" smtClean="0"/>
              <a:pPr/>
              <a:t>5/29/2018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93C463-3463-4BDB-B1F8-7A121A5D98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56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1226" y="228600"/>
            <a:ext cx="1143000" cy="115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sx="1000" sy="1000" rotWithShape="0">
              <a:prstClr val="black"/>
            </a:outerShdw>
          </a:effectLst>
        </p:spPr>
      </p:pic>
      <p:sp>
        <p:nvSpPr>
          <p:cNvPr id="11268" name="TextBox 4"/>
          <p:cNvSpPr txBox="1">
            <a:spLocks noChangeArrowheads="1"/>
          </p:cNvSpPr>
          <p:nvPr/>
        </p:nvSpPr>
        <p:spPr bwMode="auto">
          <a:xfrm>
            <a:off x="1512455" y="2328208"/>
            <a:ext cx="9144000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dirty="0">
                <a:latin typeface="+mj-lt"/>
              </a:rPr>
              <a:t>Summary of Public Transit Evaluation</a:t>
            </a:r>
          </a:p>
          <a:p>
            <a:pPr algn="ctr"/>
            <a:r>
              <a:rPr lang="en-US" sz="3200" b="1" dirty="0">
                <a:latin typeface="+mj-lt"/>
              </a:rPr>
              <a:t>Included in Municipal Service Reviews</a:t>
            </a:r>
          </a:p>
          <a:p>
            <a:pPr algn="ctr"/>
            <a:r>
              <a:rPr lang="en-US" sz="3200" b="1" dirty="0">
                <a:latin typeface="+mj-lt"/>
              </a:rPr>
              <a:t>Prepared by </a:t>
            </a:r>
            <a:r>
              <a:rPr lang="en-US" sz="3200" b="1" dirty="0" err="1">
                <a:latin typeface="+mj-lt"/>
              </a:rPr>
              <a:t>LAFCo</a:t>
            </a:r>
            <a:r>
              <a:rPr lang="en-US" sz="3200" b="1" dirty="0">
                <a:latin typeface="+mj-lt"/>
              </a:rPr>
              <a:t> in February 2018 </a:t>
            </a:r>
          </a:p>
          <a:p>
            <a:pPr algn="ctr"/>
            <a:r>
              <a:rPr lang="en-US" sz="3200" b="1" dirty="0">
                <a:latin typeface="+mj-lt"/>
              </a:rPr>
              <a:t>for the Cities of Ventura County </a:t>
            </a:r>
            <a:endParaRPr lang="en-US" sz="2100" dirty="0">
              <a:latin typeface="Calibri" pitchFamily="34" charset="0"/>
            </a:endParaRPr>
          </a:p>
          <a:p>
            <a:pPr algn="ctr"/>
            <a:endParaRPr lang="en-US" sz="2400" dirty="0">
              <a:latin typeface="Calibri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2A4EC7B-1DDD-4D81-834B-A7FD9ADA987F}"/>
              </a:ext>
            </a:extLst>
          </p:cNvPr>
          <p:cNvSpPr/>
          <p:nvPr/>
        </p:nvSpPr>
        <p:spPr>
          <a:xfrm>
            <a:off x="1295400" y="453301"/>
            <a:ext cx="3276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Ventura Local Agency</a:t>
            </a:r>
          </a:p>
          <a:p>
            <a:pPr algn="ctr"/>
            <a:r>
              <a:rPr lang="en-US" sz="2200" b="1" dirty="0">
                <a:latin typeface="Calibri" panose="020F0502020204030204" pitchFamily="34" charset="0"/>
                <a:ea typeface="Calibri" panose="020F0502020204030204" pitchFamily="34" charset="0"/>
              </a:rPr>
              <a:t>Formation Commission</a:t>
            </a:r>
            <a:endParaRPr lang="en-US" sz="22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07582"/>
            <a:ext cx="11887200" cy="2078418"/>
          </a:xfrm>
        </p:spPr>
        <p:txBody>
          <a:bodyPr>
            <a:normAutofit/>
          </a:bodyPr>
          <a:lstStyle/>
          <a:p>
            <a:pPr marL="228600" indent="-228600"/>
            <a:r>
              <a:rPr lang="en-US" sz="3600" b="1" dirty="0"/>
              <a:t>More Information</a:t>
            </a:r>
            <a:br>
              <a:rPr lang="en-US" sz="3600" b="1" dirty="0"/>
            </a:br>
            <a:r>
              <a:rPr lang="en-US" sz="3600" b="1" dirty="0"/>
              <a:t>  </a:t>
            </a:r>
            <a:br>
              <a:rPr lang="en-US" sz="3600" b="1" dirty="0"/>
            </a:br>
            <a:br>
              <a:rPr lang="en-US" sz="2900" b="1" dirty="0"/>
            </a:br>
            <a:endParaRPr lang="en-US" sz="2900" b="1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52400" y="1600200"/>
            <a:ext cx="11506200" cy="4724400"/>
          </a:xfrm>
        </p:spPr>
        <p:txBody>
          <a:bodyPr>
            <a:normAutofit/>
          </a:bodyPr>
          <a:lstStyle/>
          <a:p>
            <a:pPr lvl="1"/>
            <a:endParaRPr lang="en-US" sz="2600" dirty="0"/>
          </a:p>
          <a:p>
            <a:pPr lvl="1"/>
            <a:r>
              <a:rPr lang="en-US" sz="2600" dirty="0"/>
              <a:t>Ventura </a:t>
            </a:r>
            <a:r>
              <a:rPr lang="en-US" sz="2600" dirty="0" err="1"/>
              <a:t>LAFCo</a:t>
            </a:r>
            <a:r>
              <a:rPr lang="en-US" sz="2600" dirty="0"/>
              <a:t> website:</a:t>
            </a:r>
          </a:p>
          <a:p>
            <a:pPr lvl="1"/>
            <a:r>
              <a:rPr lang="en-US" sz="2600" dirty="0">
                <a:solidFill>
                  <a:schemeClr val="accent5">
                    <a:lumMod val="75000"/>
                  </a:schemeClr>
                </a:solidFill>
              </a:rPr>
              <a:t>ventura.lafco.ca.gov</a:t>
            </a:r>
          </a:p>
          <a:p>
            <a:pPr lvl="1"/>
            <a:endParaRPr lang="en-US" sz="2600" dirty="0"/>
          </a:p>
          <a:p>
            <a:pPr lvl="1"/>
            <a:r>
              <a:rPr lang="en-US" sz="2600" dirty="0"/>
              <a:t>To review MSRs:</a:t>
            </a:r>
          </a:p>
          <a:p>
            <a:pPr lvl="1"/>
            <a:r>
              <a:rPr lang="en-US" sz="2600" dirty="0"/>
              <a:t>Click </a:t>
            </a:r>
            <a:r>
              <a:rPr lang="en-US" sz="2600" i="1" dirty="0"/>
              <a:t>Documents &amp; Links</a:t>
            </a:r>
          </a:p>
          <a:p>
            <a:pPr lvl="1"/>
            <a:r>
              <a:rPr lang="en-US" sz="2600" dirty="0"/>
              <a:t>Then click </a:t>
            </a:r>
            <a:r>
              <a:rPr lang="en-US" sz="2600" i="1" dirty="0"/>
              <a:t>Municipal Service Reviews</a:t>
            </a:r>
          </a:p>
          <a:p>
            <a:pPr lvl="1"/>
            <a:endParaRPr lang="en-US" sz="2600" i="1" dirty="0"/>
          </a:p>
          <a:p>
            <a:pPr lvl="1"/>
            <a:endParaRPr lang="en-US" sz="2600" i="1" dirty="0"/>
          </a:p>
          <a:p>
            <a:pPr lvl="1"/>
            <a:r>
              <a:rPr lang="en-US" sz="3900" dirty="0"/>
              <a:t>Any Questions?</a:t>
            </a:r>
          </a:p>
          <a:p>
            <a:pPr lvl="1"/>
            <a:endParaRPr lang="en-US" sz="2600" dirty="0"/>
          </a:p>
          <a:p>
            <a:pPr lvl="1"/>
            <a:endParaRPr lang="en-US" sz="2600" dirty="0"/>
          </a:p>
          <a:p>
            <a:pPr lvl="1"/>
            <a:endParaRPr lang="en-US" sz="2600" dirty="0"/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1F9C3B7B-3972-4C40-B953-733627765B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1226" y="228600"/>
            <a:ext cx="1143000" cy="115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sx="1000" sy="1000" rotWithShape="0">
              <a:prstClr val="black"/>
            </a:outerShdw>
          </a:effectLst>
        </p:spPr>
      </p:pic>
    </p:spTree>
    <p:extLst>
      <p:ext uri="{BB962C8B-B14F-4D97-AF65-F5344CB8AC3E}">
        <p14:creationId xmlns:p14="http://schemas.microsoft.com/office/powerpoint/2010/main" val="680540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48878" y="247880"/>
            <a:ext cx="8094244" cy="914400"/>
          </a:xfrm>
        </p:spPr>
        <p:txBody>
          <a:bodyPr>
            <a:normAutofit/>
          </a:bodyPr>
          <a:lstStyle/>
          <a:p>
            <a:pPr marL="228600" indent="-228600"/>
            <a:r>
              <a:rPr lang="en-US" sz="3600" b="1" dirty="0"/>
              <a:t>What is </a:t>
            </a:r>
            <a:r>
              <a:rPr lang="en-US" sz="3600" b="1" dirty="0" err="1"/>
              <a:t>LAFCo</a:t>
            </a:r>
            <a:r>
              <a:rPr lang="en-US" sz="3600" b="1" dirty="0"/>
              <a:t>?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685800" y="1600200"/>
            <a:ext cx="10820400" cy="4724400"/>
          </a:xfrm>
        </p:spPr>
        <p:txBody>
          <a:bodyPr>
            <a:normAutofit fontScale="92500" lnSpcReduction="20000"/>
          </a:bodyPr>
          <a:lstStyle/>
          <a:p>
            <a:pPr algn="l">
              <a:lnSpc>
                <a:spcPct val="120000"/>
              </a:lnSpc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uFill>
                  <a:solidFill>
                    <a:schemeClr val="accent1">
                      <a:lumMod val="60000"/>
                      <a:lumOff val="40000"/>
                    </a:schemeClr>
                  </a:solidFill>
                </a:uFill>
              </a:rPr>
              <a:t>Purpose of Local Agency Formation Commission (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uFill>
                  <a:solidFill>
                    <a:schemeClr val="accent1">
                      <a:lumMod val="60000"/>
                      <a:lumOff val="40000"/>
                    </a:schemeClr>
                  </a:solidFill>
                </a:uFill>
              </a:rPr>
              <a:t>LAFCo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uFill>
                  <a:solidFill>
                    <a:schemeClr val="accent1">
                      <a:lumMod val="60000"/>
                      <a:lumOff val="40000"/>
                    </a:schemeClr>
                  </a:solidFill>
                </a:uFill>
              </a:rPr>
              <a:t>)</a:t>
            </a:r>
          </a:p>
          <a:p>
            <a:pPr marL="342900" indent="-342900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uFill>
                  <a:solidFill>
                    <a:schemeClr val="accent1">
                      <a:lumMod val="60000"/>
                      <a:lumOff val="40000"/>
                    </a:schemeClr>
                  </a:solidFill>
                </a:uFill>
              </a:rPr>
              <a:t>Discourage urban sprawl</a:t>
            </a:r>
          </a:p>
          <a:p>
            <a:pPr marL="342900" indent="-342900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uFill>
                  <a:solidFill>
                    <a:schemeClr val="accent1">
                      <a:lumMod val="60000"/>
                      <a:lumOff val="40000"/>
                    </a:schemeClr>
                  </a:solidFill>
                </a:uFill>
              </a:rPr>
              <a:t>Preserve open space and agricultural lands</a:t>
            </a:r>
          </a:p>
          <a:p>
            <a:pPr marL="342900" indent="-342900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uFill>
                  <a:solidFill>
                    <a:schemeClr val="accent1">
                      <a:lumMod val="60000"/>
                      <a:lumOff val="40000"/>
                    </a:schemeClr>
                  </a:solidFill>
                </a:uFill>
              </a:rPr>
              <a:t>Encourage the efficient provision of government services</a:t>
            </a:r>
          </a:p>
          <a:p>
            <a:pPr marL="342900" indent="-342900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uFill>
                  <a:solidFill>
                    <a:schemeClr val="accent1">
                      <a:lumMod val="60000"/>
                      <a:lumOff val="40000"/>
                    </a:schemeClr>
                  </a:solidFill>
                </a:uFill>
              </a:rPr>
              <a:t>Encourage the orderly formation and development of local agencies</a:t>
            </a:r>
          </a:p>
          <a:p>
            <a:pPr algn="l">
              <a:lnSpc>
                <a:spcPct val="120000"/>
              </a:lnSpc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uFill>
                  <a:solidFill>
                    <a:schemeClr val="accent1">
                      <a:lumMod val="60000"/>
                      <a:lumOff val="40000"/>
                    </a:schemeClr>
                  </a:solidFill>
                </a:uFill>
              </a:rPr>
              <a:t>Ventura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uFill>
                  <a:solidFill>
                    <a:schemeClr val="accent1">
                      <a:lumMod val="60000"/>
                      <a:lumOff val="40000"/>
                    </a:schemeClr>
                  </a:solidFill>
                </a:uFill>
              </a:rPr>
              <a:t>LAFCo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uFill>
                  <a:solidFill>
                    <a:schemeClr val="accent1">
                      <a:lumMod val="60000"/>
                      <a:lumOff val="40000"/>
                    </a:schemeClr>
                  </a:solidFill>
                </a:uFill>
              </a:rPr>
              <a:t> Commissioners</a:t>
            </a:r>
          </a:p>
          <a:p>
            <a:pPr marL="342900" indent="-342900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100" dirty="0">
                <a:uFill>
                  <a:solidFill>
                    <a:schemeClr val="accent1">
                      <a:lumMod val="60000"/>
                      <a:lumOff val="40000"/>
                    </a:schemeClr>
                  </a:solidFill>
                </a:uFill>
              </a:rPr>
              <a:t>2 members of Ventura County Board of Supervisors</a:t>
            </a:r>
          </a:p>
          <a:p>
            <a:pPr lvl="1" algn="l">
              <a:lnSpc>
                <a:spcPct val="120000"/>
              </a:lnSpc>
              <a:spcBef>
                <a:spcPts val="0"/>
              </a:spcBef>
            </a:pPr>
            <a:r>
              <a:rPr lang="en-US" sz="2100" i="1" dirty="0">
                <a:uFill>
                  <a:solidFill>
                    <a:schemeClr val="accent1">
                      <a:lumMod val="60000"/>
                      <a:lumOff val="40000"/>
                    </a:schemeClr>
                  </a:solidFill>
                </a:uFill>
              </a:rPr>
              <a:t>	</a:t>
            </a:r>
            <a:r>
              <a:rPr lang="en-US" sz="2100" i="1" dirty="0">
                <a:solidFill>
                  <a:schemeClr val="accent5">
                    <a:lumMod val="75000"/>
                  </a:schemeClr>
                </a:solidFill>
                <a:uFill>
                  <a:solidFill>
                    <a:schemeClr val="accent1">
                      <a:lumMod val="60000"/>
                      <a:lumOff val="40000"/>
                    </a:schemeClr>
                  </a:solidFill>
                </a:uFill>
              </a:rPr>
              <a:t>Linda Parks and John Zaragoza (alternate: Steve Bennett)</a:t>
            </a:r>
          </a:p>
          <a:p>
            <a:pPr marL="342900" indent="-342900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100" dirty="0">
                <a:uFill>
                  <a:solidFill>
                    <a:schemeClr val="accent1">
                      <a:lumMod val="60000"/>
                      <a:lumOff val="40000"/>
                    </a:schemeClr>
                  </a:solidFill>
                </a:uFill>
              </a:rPr>
              <a:t>2 members of city councils</a:t>
            </a:r>
          </a:p>
          <a:p>
            <a:pPr lvl="1" algn="l">
              <a:lnSpc>
                <a:spcPct val="120000"/>
              </a:lnSpc>
              <a:spcBef>
                <a:spcPts val="0"/>
              </a:spcBef>
            </a:pPr>
            <a:r>
              <a:rPr lang="en-US" sz="2100" i="1" dirty="0">
                <a:uFill>
                  <a:solidFill>
                    <a:schemeClr val="accent1">
                      <a:lumMod val="60000"/>
                      <a:lumOff val="40000"/>
                    </a:schemeClr>
                  </a:solidFill>
                </a:uFill>
              </a:rPr>
              <a:t>	</a:t>
            </a:r>
            <a:r>
              <a:rPr lang="en-US" sz="2100" i="1" dirty="0">
                <a:solidFill>
                  <a:schemeClr val="accent5">
                    <a:lumMod val="75000"/>
                  </a:schemeClr>
                </a:solidFill>
                <a:uFill>
                  <a:solidFill>
                    <a:schemeClr val="accent1">
                      <a:lumMod val="60000"/>
                      <a:lumOff val="40000"/>
                    </a:schemeClr>
                  </a:solidFill>
                </a:uFill>
              </a:rPr>
              <a:t>Janice Parvin and Carmen Ramirez (alternate: Claudia Bill-de la Peña)</a:t>
            </a:r>
          </a:p>
          <a:p>
            <a:pPr marL="342900" indent="-342900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100" dirty="0">
                <a:uFill>
                  <a:solidFill>
                    <a:schemeClr val="accent1">
                      <a:lumMod val="60000"/>
                      <a:lumOff val="40000"/>
                    </a:schemeClr>
                  </a:solidFill>
                </a:uFill>
              </a:rPr>
              <a:t>2 members of special district boards</a:t>
            </a:r>
          </a:p>
          <a:p>
            <a:pPr lvl="1" algn="l">
              <a:lnSpc>
                <a:spcPct val="120000"/>
              </a:lnSpc>
              <a:spcBef>
                <a:spcPts val="0"/>
              </a:spcBef>
            </a:pPr>
            <a:r>
              <a:rPr lang="en-US" sz="2100" i="1" dirty="0">
                <a:uFill>
                  <a:solidFill>
                    <a:schemeClr val="accent1">
                      <a:lumMod val="60000"/>
                      <a:lumOff val="40000"/>
                    </a:schemeClr>
                  </a:solidFill>
                </a:uFill>
              </a:rPr>
              <a:t>	</a:t>
            </a:r>
            <a:r>
              <a:rPr lang="en-US" sz="2100" i="1" dirty="0">
                <a:solidFill>
                  <a:schemeClr val="accent5">
                    <a:lumMod val="75000"/>
                  </a:schemeClr>
                </a:solidFill>
                <a:uFill>
                  <a:solidFill>
                    <a:schemeClr val="accent1">
                      <a:lumMod val="60000"/>
                      <a:lumOff val="40000"/>
                    </a:schemeClr>
                  </a:solidFill>
                </a:uFill>
              </a:rPr>
              <a:t>Elaine Freeman and Mary Anne Rooney (alternate: Andy Waters)</a:t>
            </a:r>
          </a:p>
          <a:p>
            <a:pPr marL="342900" indent="-342900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100" dirty="0">
                <a:uFill>
                  <a:solidFill>
                    <a:schemeClr val="accent1">
                      <a:lumMod val="60000"/>
                      <a:lumOff val="40000"/>
                    </a:schemeClr>
                  </a:solidFill>
                </a:uFill>
              </a:rPr>
              <a:t>1 member of the public</a:t>
            </a:r>
          </a:p>
          <a:p>
            <a:pPr lvl="1" algn="l">
              <a:lnSpc>
                <a:spcPct val="120000"/>
              </a:lnSpc>
              <a:spcBef>
                <a:spcPts val="0"/>
              </a:spcBef>
            </a:pPr>
            <a:r>
              <a:rPr lang="en-US" sz="2100" i="1" dirty="0">
                <a:uFill>
                  <a:solidFill>
                    <a:schemeClr val="accent1">
                      <a:lumMod val="60000"/>
                      <a:lumOff val="40000"/>
                    </a:schemeClr>
                  </a:solidFill>
                </a:uFill>
              </a:rPr>
              <a:t>	</a:t>
            </a:r>
            <a:r>
              <a:rPr lang="en-US" sz="2100" i="1" dirty="0">
                <a:solidFill>
                  <a:schemeClr val="accent5">
                    <a:lumMod val="75000"/>
                  </a:schemeClr>
                </a:solidFill>
                <a:uFill>
                  <a:solidFill>
                    <a:schemeClr val="accent1">
                      <a:lumMod val="60000"/>
                      <a:lumOff val="40000"/>
                    </a:schemeClr>
                  </a:solidFill>
                </a:uFill>
              </a:rPr>
              <a:t>David J. Ross (alternate: Pat Richards)</a:t>
            </a:r>
          </a:p>
          <a:p>
            <a:pPr algn="l"/>
            <a:endParaRPr lang="en-US" sz="2000" dirty="0"/>
          </a:p>
          <a:p>
            <a:pPr marL="685800" lvl="1" indent="-228600" algn="l"/>
            <a:endParaRPr lang="en-US" dirty="0">
              <a:solidFill>
                <a:srgbClr val="FFC000"/>
              </a:solidFill>
            </a:endParaRPr>
          </a:p>
          <a:p>
            <a:pPr marL="685800" lvl="1" indent="-228600" algn="l">
              <a:buFont typeface="Arial" pitchFamily="34" charset="0"/>
              <a:buChar char="•"/>
            </a:pPr>
            <a:endParaRPr lang="en-US" dirty="0">
              <a:solidFill>
                <a:srgbClr val="FFC000"/>
              </a:solidFill>
            </a:endParaRPr>
          </a:p>
          <a:p>
            <a:pPr marL="685800" lvl="1" indent="-228600" algn="l">
              <a:buFont typeface="Arial" pitchFamily="34" charset="0"/>
              <a:buChar char="•"/>
            </a:pPr>
            <a:endParaRPr lang="en-US" dirty="0">
              <a:solidFill>
                <a:srgbClr val="FFC000"/>
              </a:solidFill>
            </a:endParaRPr>
          </a:p>
          <a:p>
            <a:pPr marL="685800" lvl="1" indent="-228600" algn="l">
              <a:buFont typeface="Arial" pitchFamily="34" charset="0"/>
              <a:buChar char="•"/>
            </a:pP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6DC0E684-39C5-4DC5-ACD2-31676E1AE9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1226" y="228600"/>
            <a:ext cx="1143000" cy="115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sx="1000" sy="1000" rotWithShape="0">
              <a:prstClr val="black"/>
            </a:outerShdw>
          </a:effectLst>
        </p:spPr>
      </p:pic>
    </p:spTree>
    <p:extLst>
      <p:ext uri="{BB962C8B-B14F-4D97-AF65-F5344CB8AC3E}">
        <p14:creationId xmlns:p14="http://schemas.microsoft.com/office/powerpoint/2010/main" val="91918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48878" y="247880"/>
            <a:ext cx="8094244" cy="914400"/>
          </a:xfrm>
        </p:spPr>
        <p:txBody>
          <a:bodyPr>
            <a:normAutofit/>
          </a:bodyPr>
          <a:lstStyle/>
          <a:p>
            <a:pPr marL="228600" indent="-228600"/>
            <a:r>
              <a:rPr lang="en-US" sz="3600" b="1" dirty="0"/>
              <a:t>Background – Municipal Service Reviews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685800" y="1600200"/>
            <a:ext cx="10820400" cy="4724400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600" dirty="0" err="1">
                <a:uFill>
                  <a:solidFill>
                    <a:schemeClr val="accent1">
                      <a:lumMod val="60000"/>
                      <a:lumOff val="40000"/>
                    </a:schemeClr>
                  </a:solidFill>
                </a:uFill>
              </a:rPr>
              <a:t>LAFCo</a:t>
            </a:r>
            <a:r>
              <a:rPr lang="en-US" sz="2600" dirty="0">
                <a:uFill>
                  <a:solidFill>
                    <a:schemeClr val="accent1">
                      <a:lumMod val="60000"/>
                      <a:lumOff val="40000"/>
                    </a:schemeClr>
                  </a:solidFill>
                </a:uFill>
              </a:rPr>
              <a:t> is required to determine a sphere of influence for each city and special district on or before January 1, 2008, and every five years thereafter</a:t>
            </a:r>
          </a:p>
          <a:p>
            <a:pPr algn="r">
              <a:spcBef>
                <a:spcPts val="300"/>
              </a:spcBef>
              <a:spcAft>
                <a:spcPts val="1200"/>
              </a:spcAft>
            </a:pPr>
            <a:r>
              <a:rPr lang="en-US" sz="2600" dirty="0">
                <a:uFill>
                  <a:solidFill>
                    <a:schemeClr val="accent1">
                      <a:lumMod val="60000"/>
                      <a:lumOff val="40000"/>
                    </a:schemeClr>
                  </a:solidFill>
                </a:uFill>
              </a:rPr>
              <a:t>						 </a:t>
            </a:r>
            <a:r>
              <a:rPr lang="en-US" sz="2000" i="1" dirty="0">
                <a:uFill>
                  <a:solidFill>
                    <a:schemeClr val="accent1">
                      <a:lumMod val="60000"/>
                      <a:lumOff val="40000"/>
                    </a:schemeClr>
                  </a:solidFill>
                </a:uFill>
              </a:rPr>
              <a:t>Government Code § 56425(g)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600" dirty="0">
                <a:uFill>
                  <a:solidFill>
                    <a:schemeClr val="accent1">
                      <a:lumMod val="60000"/>
                      <a:lumOff val="40000"/>
                    </a:schemeClr>
                  </a:solidFill>
                </a:uFill>
              </a:rPr>
              <a:t>Sphere of influence = “the probable physical boundary and service area of a local agency, as determined by the commission” </a:t>
            </a:r>
            <a:endParaRPr lang="en-US" sz="2000" dirty="0">
              <a:uFill>
                <a:solidFill>
                  <a:schemeClr val="accent1">
                    <a:lumMod val="60000"/>
                    <a:lumOff val="40000"/>
                  </a:schemeClr>
                </a:solidFill>
              </a:uFill>
            </a:endParaRPr>
          </a:p>
          <a:p>
            <a:pPr algn="r">
              <a:spcBef>
                <a:spcPts val="300"/>
              </a:spcBef>
              <a:spcAft>
                <a:spcPts val="1200"/>
              </a:spcAft>
            </a:pPr>
            <a:r>
              <a:rPr lang="en-US" sz="2000" i="1" dirty="0">
                <a:uFill>
                  <a:solidFill>
                    <a:schemeClr val="accent1">
                      <a:lumMod val="60000"/>
                      <a:lumOff val="40000"/>
                    </a:schemeClr>
                  </a:solidFill>
                </a:uFill>
              </a:rPr>
              <a:t>Government Code § 56076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600" dirty="0" err="1">
                <a:uFill>
                  <a:solidFill>
                    <a:schemeClr val="accent1">
                      <a:lumMod val="60000"/>
                      <a:lumOff val="40000"/>
                    </a:schemeClr>
                  </a:solidFill>
                </a:uFill>
              </a:rPr>
              <a:t>LAFCo</a:t>
            </a:r>
            <a:r>
              <a:rPr lang="en-US" sz="2600" dirty="0">
                <a:uFill>
                  <a:solidFill>
                    <a:schemeClr val="accent1">
                      <a:lumMod val="60000"/>
                      <a:lumOff val="40000"/>
                    </a:schemeClr>
                  </a:solidFill>
                </a:uFill>
              </a:rPr>
              <a:t> is required to conduct a municipal service review (MSR) prior to, or in conjunction with, sphere of influence updates </a:t>
            </a:r>
          </a:p>
          <a:p>
            <a:pPr algn="r">
              <a:spcBef>
                <a:spcPts val="300"/>
              </a:spcBef>
              <a:spcAft>
                <a:spcPts val="1200"/>
              </a:spcAft>
            </a:pPr>
            <a:r>
              <a:rPr lang="en-US" sz="2000" i="1" dirty="0">
                <a:uFill>
                  <a:solidFill>
                    <a:schemeClr val="accent1">
                      <a:lumMod val="60000"/>
                      <a:lumOff val="40000"/>
                    </a:schemeClr>
                  </a:solidFill>
                </a:uFill>
              </a:rPr>
              <a:t>Government Code § 56430</a:t>
            </a:r>
            <a:endParaRPr lang="en-US" sz="2000" i="1" dirty="0"/>
          </a:p>
          <a:p>
            <a:pPr marL="685800" lvl="1" indent="-228600" algn="l"/>
            <a:endParaRPr lang="en-US" dirty="0">
              <a:solidFill>
                <a:srgbClr val="FFC000"/>
              </a:solidFill>
            </a:endParaRPr>
          </a:p>
          <a:p>
            <a:pPr marL="685800" lvl="1" indent="-228600" algn="l">
              <a:buFont typeface="Arial" pitchFamily="34" charset="0"/>
              <a:buChar char="•"/>
            </a:pPr>
            <a:endParaRPr lang="en-US" dirty="0">
              <a:solidFill>
                <a:srgbClr val="FFC000"/>
              </a:solidFill>
            </a:endParaRPr>
          </a:p>
          <a:p>
            <a:pPr marL="685800" lvl="1" indent="-228600" algn="l">
              <a:buFont typeface="Arial" pitchFamily="34" charset="0"/>
              <a:buChar char="•"/>
            </a:pPr>
            <a:endParaRPr lang="en-US" dirty="0">
              <a:solidFill>
                <a:srgbClr val="FFC000"/>
              </a:solidFill>
            </a:endParaRPr>
          </a:p>
          <a:p>
            <a:pPr marL="685800" lvl="1" indent="-228600" algn="l">
              <a:buFont typeface="Arial" pitchFamily="34" charset="0"/>
              <a:buChar char="•"/>
            </a:pP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6DC0E684-39C5-4DC5-ACD2-31676E1AE9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1226" y="228600"/>
            <a:ext cx="1143000" cy="115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sx="1000" sy="1000" rotWithShape="0">
              <a:prstClr val="black"/>
            </a:outerShdw>
          </a:effectLst>
        </p:spPr>
      </p:pic>
    </p:spTree>
    <p:extLst>
      <p:ext uri="{BB962C8B-B14F-4D97-AF65-F5344CB8AC3E}">
        <p14:creationId xmlns:p14="http://schemas.microsoft.com/office/powerpoint/2010/main" val="852499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48878" y="247880"/>
            <a:ext cx="8094244" cy="914400"/>
          </a:xfrm>
        </p:spPr>
        <p:txBody>
          <a:bodyPr>
            <a:normAutofit fontScale="90000"/>
          </a:bodyPr>
          <a:lstStyle/>
          <a:p>
            <a:pPr marL="228600" indent="-228600"/>
            <a:r>
              <a:rPr lang="en-US" sz="3600" b="1" dirty="0"/>
              <a:t>  Municipal Service Review (MSR) </a:t>
            </a:r>
            <a:br>
              <a:rPr lang="en-US" sz="3600" b="1" dirty="0"/>
            </a:br>
            <a:r>
              <a:rPr lang="en-US" sz="2600" b="1" i="1" dirty="0"/>
              <a:t>Government Code § 56430(a)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685800" y="1600200"/>
            <a:ext cx="10820400" cy="4724400"/>
          </a:xfrm>
        </p:spPr>
        <p:txBody>
          <a:bodyPr>
            <a:normAutofit/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en-US" sz="2600" u="sng" dirty="0">
                <a:uFill>
                  <a:solidFill>
                    <a:schemeClr val="accent1">
                      <a:lumMod val="60000"/>
                      <a:lumOff val="40000"/>
                    </a:schemeClr>
                  </a:solidFill>
                </a:uFill>
              </a:rPr>
              <a:t>Growth and population projections</a:t>
            </a:r>
            <a:r>
              <a:rPr lang="en-US" sz="1900" dirty="0">
                <a:uFill>
                  <a:solidFill>
                    <a:schemeClr val="accent1">
                      <a:lumMod val="60000"/>
                      <a:lumOff val="40000"/>
                    </a:schemeClr>
                  </a:solidFill>
                </a:uFill>
              </a:rPr>
              <a:t> </a:t>
            </a:r>
            <a:r>
              <a:rPr lang="en-US" sz="1900" dirty="0"/>
              <a:t>for the affected area</a:t>
            </a:r>
            <a:endParaRPr lang="en-US" sz="2600" dirty="0"/>
          </a:p>
          <a:p>
            <a:pPr marL="514350" indent="-514350" algn="l">
              <a:buFont typeface="+mj-lt"/>
              <a:buAutoNum type="arabicPeriod"/>
            </a:pPr>
            <a:r>
              <a:rPr lang="en-US" sz="2600" u="sng" dirty="0">
                <a:uFill>
                  <a:solidFill>
                    <a:schemeClr val="accent1">
                      <a:lumMod val="60000"/>
                      <a:lumOff val="40000"/>
                    </a:schemeClr>
                  </a:solidFill>
                </a:uFill>
              </a:rPr>
              <a:t>Location and characteristics of any disadvantaged unincorporated communities</a:t>
            </a:r>
            <a:r>
              <a:rPr lang="en-US" sz="1900" dirty="0">
                <a:uFill>
                  <a:solidFill>
                    <a:schemeClr val="accent1">
                      <a:lumMod val="60000"/>
                      <a:lumOff val="40000"/>
                    </a:schemeClr>
                  </a:solidFill>
                </a:uFill>
              </a:rPr>
              <a:t> </a:t>
            </a:r>
            <a:r>
              <a:rPr lang="en-US" sz="1900" dirty="0"/>
              <a:t>within or contiguous to the sphere of influence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2600" u="sng" dirty="0">
                <a:uFill>
                  <a:solidFill>
                    <a:schemeClr val="accent1">
                      <a:lumMod val="60000"/>
                      <a:lumOff val="40000"/>
                    </a:schemeClr>
                  </a:solidFill>
                </a:uFill>
              </a:rPr>
              <a:t>Present and planned capacity of public facilities and adequacy of public services</a:t>
            </a:r>
            <a:r>
              <a:rPr lang="en-US" sz="2600" dirty="0"/>
              <a:t>, </a:t>
            </a:r>
            <a:r>
              <a:rPr lang="en-US" sz="1900" dirty="0"/>
              <a:t>including infrastructure needs and deficiencies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2600" u="sng" dirty="0">
                <a:uFill>
                  <a:solidFill>
                    <a:schemeClr val="accent1">
                      <a:lumMod val="60000"/>
                      <a:lumOff val="40000"/>
                    </a:schemeClr>
                  </a:solidFill>
                </a:uFill>
              </a:rPr>
              <a:t>Financial ability of agencies to provide services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2600" u="sng" dirty="0">
                <a:uFill>
                  <a:solidFill>
                    <a:schemeClr val="accent1">
                      <a:lumMod val="60000"/>
                      <a:lumOff val="40000"/>
                    </a:schemeClr>
                  </a:solidFill>
                </a:uFill>
              </a:rPr>
              <a:t>Status of, and opportunities for, shared facilities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2600" u="sng" dirty="0">
                <a:uFill>
                  <a:solidFill>
                    <a:schemeClr val="accent1">
                      <a:lumMod val="60000"/>
                      <a:lumOff val="40000"/>
                    </a:schemeClr>
                  </a:solidFill>
                </a:uFill>
              </a:rPr>
              <a:t>Accountability for community service needs</a:t>
            </a:r>
            <a:r>
              <a:rPr lang="en-US" sz="2600" dirty="0"/>
              <a:t>, </a:t>
            </a:r>
            <a:r>
              <a:rPr lang="en-US" sz="1900" dirty="0"/>
              <a:t>including governmental structure and operational efficiencies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2600" u="sng" dirty="0">
                <a:uFill>
                  <a:solidFill>
                    <a:schemeClr val="accent1">
                      <a:lumMod val="60000"/>
                      <a:lumOff val="40000"/>
                    </a:schemeClr>
                  </a:solidFill>
                </a:uFill>
              </a:rPr>
              <a:t>Any other matter</a:t>
            </a:r>
            <a:r>
              <a:rPr lang="en-US" sz="1900" dirty="0">
                <a:uFill>
                  <a:solidFill>
                    <a:schemeClr val="accent1">
                      <a:lumMod val="60000"/>
                      <a:lumOff val="40000"/>
                    </a:schemeClr>
                  </a:solidFill>
                </a:uFill>
              </a:rPr>
              <a:t> </a:t>
            </a:r>
            <a:r>
              <a:rPr lang="en-US" sz="1900" dirty="0"/>
              <a:t>related to effective and efficient service delivery, as required by commission policy</a:t>
            </a:r>
          </a:p>
          <a:p>
            <a:pPr marL="685800" lvl="1" indent="-228600" algn="l"/>
            <a:endParaRPr lang="en-US" dirty="0">
              <a:solidFill>
                <a:srgbClr val="FFC000"/>
              </a:solidFill>
            </a:endParaRPr>
          </a:p>
          <a:p>
            <a:pPr marL="685800" lvl="1" indent="-228600" algn="l">
              <a:buFont typeface="Arial" pitchFamily="34" charset="0"/>
              <a:buChar char="•"/>
            </a:pPr>
            <a:endParaRPr lang="en-US" dirty="0">
              <a:solidFill>
                <a:srgbClr val="FFC000"/>
              </a:solidFill>
            </a:endParaRPr>
          </a:p>
          <a:p>
            <a:pPr marL="685800" lvl="1" indent="-228600" algn="l">
              <a:buFont typeface="Arial" pitchFamily="34" charset="0"/>
              <a:buChar char="•"/>
            </a:pPr>
            <a:endParaRPr lang="en-US" dirty="0">
              <a:solidFill>
                <a:srgbClr val="FFC000"/>
              </a:solidFill>
            </a:endParaRPr>
          </a:p>
          <a:p>
            <a:pPr marL="685800" lvl="1" indent="-228600" algn="l">
              <a:buFont typeface="Arial" pitchFamily="34" charset="0"/>
              <a:buChar char="•"/>
            </a:pP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2D128AD5-3B3F-46E9-87EF-1720F46B5F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1226" y="228600"/>
            <a:ext cx="1143000" cy="115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sx="1000" sy="1000" rotWithShape="0">
              <a:prstClr val="black"/>
            </a:outerShdw>
          </a:effectLst>
        </p:spPr>
      </p:pic>
    </p:spTree>
    <p:extLst>
      <p:ext uri="{BB962C8B-B14F-4D97-AF65-F5344CB8AC3E}">
        <p14:creationId xmlns:p14="http://schemas.microsoft.com/office/powerpoint/2010/main" val="4294620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6721996-DFC1-43BE-8853-AEE412C66A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1778" y="0"/>
            <a:ext cx="8958211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281" y="381000"/>
            <a:ext cx="3136611" cy="609600"/>
          </a:xfrm>
        </p:spPr>
        <p:txBody>
          <a:bodyPr>
            <a:normAutofit/>
          </a:bodyPr>
          <a:lstStyle/>
          <a:p>
            <a:pPr marL="228600" indent="-228600"/>
            <a:r>
              <a:rPr lang="en-US" sz="3000" b="1" dirty="0"/>
              <a:t>City Services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-76200" y="1295400"/>
            <a:ext cx="3099378" cy="4495799"/>
          </a:xfrm>
        </p:spPr>
        <p:txBody>
          <a:bodyPr>
            <a:noAutofit/>
          </a:bodyPr>
          <a:lstStyle/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Cemetery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Fire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Library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Police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Recreation and Park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Solid Waste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Streets, Highways, and Drainage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chemeClr val="accent1">
                    <a:lumMod val="75000"/>
                  </a:schemeClr>
                </a:solidFill>
              </a:rPr>
              <a:t>Transit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Wastewater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Water</a:t>
            </a:r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6CF710F9-70E5-4717-84CC-300A6A4107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1989" y="5410200"/>
            <a:ext cx="1143000" cy="115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sx="1000" sy="1000" rotWithShape="0">
              <a:prstClr val="black"/>
            </a:outerShdw>
          </a:effectLst>
        </p:spPr>
      </p:pic>
    </p:spTree>
    <p:extLst>
      <p:ext uri="{BB962C8B-B14F-4D97-AF65-F5344CB8AC3E}">
        <p14:creationId xmlns:p14="http://schemas.microsoft.com/office/powerpoint/2010/main" val="4037224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48878" y="247880"/>
            <a:ext cx="8094244" cy="914400"/>
          </a:xfrm>
        </p:spPr>
        <p:txBody>
          <a:bodyPr>
            <a:normAutofit/>
          </a:bodyPr>
          <a:lstStyle/>
          <a:p>
            <a:pPr marL="228600" indent="-228600"/>
            <a:r>
              <a:rPr lang="en-US" sz="3600" b="1" dirty="0"/>
              <a:t>Public Transit – Existing Services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52400" y="1524000"/>
            <a:ext cx="11353800" cy="5086120"/>
          </a:xfrm>
        </p:spPr>
        <p:txBody>
          <a:bodyPr>
            <a:normAutofit fontScale="92500" lnSpcReduction="10000"/>
          </a:bodyPr>
          <a:lstStyle/>
          <a:p>
            <a:pPr lvl="1" algn="l"/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Cities 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000" i="1" dirty="0"/>
              <a:t>Direct:  </a:t>
            </a:r>
            <a:r>
              <a:rPr lang="en-US" sz="2000" dirty="0"/>
              <a:t>Cities of Ojai and Simi Valley 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000" i="1" dirty="0"/>
              <a:t>By contract:  </a:t>
            </a:r>
            <a:r>
              <a:rPr lang="en-US" sz="2000" dirty="0"/>
              <a:t>Cities of Camarillo, Moorpark and Thousand Oaks</a:t>
            </a:r>
          </a:p>
          <a:p>
            <a:pPr lvl="1" algn="l"/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County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000" i="1" dirty="0"/>
              <a:t>By contract:  </a:t>
            </a:r>
            <a:r>
              <a:rPr lang="en-US" sz="2000" dirty="0" err="1"/>
              <a:t>Kanan</a:t>
            </a:r>
            <a:r>
              <a:rPr lang="en-US" sz="2000" dirty="0"/>
              <a:t> Shuttle in Oak Park</a:t>
            </a:r>
          </a:p>
          <a:p>
            <a:pPr lvl="1" algn="l"/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Ventura County Transportation Commission (VCTC) </a:t>
            </a: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(the regional transportation planning agency of Ventura County)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000" i="1" dirty="0"/>
              <a:t>By contract:  </a:t>
            </a:r>
            <a:r>
              <a:rPr lang="en-US" sz="2000" dirty="0"/>
              <a:t>Valley Express (Cooperative agreement with County and Cities of Fillmore and Santa Paula)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000" i="1" dirty="0"/>
              <a:t>By contract:  </a:t>
            </a:r>
            <a:r>
              <a:rPr lang="en-US" sz="2000" dirty="0"/>
              <a:t>8 regional routes throughout Ventura County (including extensions into Los Angeles County and Santa Barbara County)</a:t>
            </a:r>
          </a:p>
          <a:p>
            <a:pPr lvl="1" algn="l"/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Gold Coast Transit District (GCTD)</a:t>
            </a:r>
            <a:r>
              <a:rPr lang="en-US" sz="2400" dirty="0"/>
              <a:t> 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Cities of Ojai, Oxnard, Port Hueneme, and Ventura, and unincorporated County area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000" i="1" dirty="0"/>
              <a:t>Direct:  </a:t>
            </a:r>
            <a:r>
              <a:rPr lang="en-US" sz="2000" dirty="0"/>
              <a:t>bus service.  </a:t>
            </a:r>
            <a:r>
              <a:rPr lang="en-US" sz="2000" i="1" dirty="0"/>
              <a:t>By contract: </a:t>
            </a:r>
            <a:r>
              <a:rPr lang="en-US" sz="2000" dirty="0"/>
              <a:t> paratransit service</a:t>
            </a:r>
            <a:endParaRPr lang="en-US" sz="2000" i="1" dirty="0"/>
          </a:p>
          <a:p>
            <a:pPr lvl="1" algn="l"/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East County Transit Alliance (ECTA)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Formed by the cities of Camarillo, Moorpark, Simi Valley, Thousand Oaks, and County to better coordinate services among these agencies</a:t>
            </a: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CB79F307-D028-4411-BB0F-D34F687F04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1226" y="228600"/>
            <a:ext cx="1143000" cy="115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sx="1000" sy="1000" rotWithShape="0">
              <a:prstClr val="black"/>
            </a:outerShdw>
          </a:effectLst>
        </p:spPr>
      </p:pic>
    </p:spTree>
    <p:extLst>
      <p:ext uri="{BB962C8B-B14F-4D97-AF65-F5344CB8AC3E}">
        <p14:creationId xmlns:p14="http://schemas.microsoft.com/office/powerpoint/2010/main" val="5761776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7800" y="247880"/>
            <a:ext cx="9906000" cy="914400"/>
          </a:xfrm>
        </p:spPr>
        <p:txBody>
          <a:bodyPr>
            <a:normAutofit fontScale="90000"/>
          </a:bodyPr>
          <a:lstStyle/>
          <a:p>
            <a:pPr marL="228600" indent="-228600"/>
            <a:r>
              <a:rPr lang="en-US" sz="3600" b="1" dirty="0"/>
              <a:t>Public Transit</a:t>
            </a:r>
            <a:br>
              <a:rPr lang="en-US" sz="3600" b="1" dirty="0"/>
            </a:br>
            <a:r>
              <a:rPr lang="en-US" sz="3600" b="1" dirty="0"/>
              <a:t>Current Inefficiencies/Limitations on Regional Coordination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685800" y="1524000"/>
            <a:ext cx="10820400" cy="5105400"/>
          </a:xfrm>
        </p:spPr>
        <p:txBody>
          <a:bodyPr>
            <a:normAutofit lnSpcReduction="10000"/>
          </a:bodyPr>
          <a:lstStyle/>
          <a:p>
            <a:pPr algn="l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Ventura County Regional Transit Study (VCTC, April 2012) concluded that public transit in Ventura County was disjointed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dirty="0"/>
              <a:t>Making connections is difficult and confusing, and </a:t>
            </a:r>
            <a:r>
              <a:rPr lang="en-US" b="1" dirty="0"/>
              <a:t>“progress toward truly integrated service has been minimal.” 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dirty="0"/>
              <a:t>Challenges in establishing a coordinated system due to </a:t>
            </a:r>
            <a:r>
              <a:rPr lang="en-US" b="1" dirty="0"/>
              <a:t>“widely spaced, diverse communities and centers where geographic areas do not share common economic, social, and transportation service values.” </a:t>
            </a:r>
          </a:p>
          <a:p>
            <a:pPr algn="l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Transportation Development Act (TDA) funding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dirty="0"/>
              <a:t>TDA funding requirements (e.g., farebox revenue) 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dirty="0"/>
              <a:t>TDA funding is restricted to public transit purposes for some jurisdictions, regardless of the extent of need for public transit in those areas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dirty="0"/>
              <a:t>Limited access to non-TDA funding restricts the ability of transit operators to increase service and still meet farebox recovery requirements</a:t>
            </a:r>
          </a:p>
          <a:p>
            <a:pPr algn="l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ECTA limitations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City of Simi Valley operates its transit system using City staff and equipment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City of Camarillo receives local funding and has a lower qualifying age for senior riders</a:t>
            </a: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914EE6B2-B1F8-4DE7-8521-36B3AC55A1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1226" y="228600"/>
            <a:ext cx="1143000" cy="115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sx="1000" sy="1000" rotWithShape="0">
              <a:prstClr val="black"/>
            </a:outerShdw>
          </a:effectLst>
        </p:spPr>
      </p:pic>
    </p:spTree>
    <p:extLst>
      <p:ext uri="{BB962C8B-B14F-4D97-AF65-F5344CB8AC3E}">
        <p14:creationId xmlns:p14="http://schemas.microsoft.com/office/powerpoint/2010/main" val="42595111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48878" y="247880"/>
            <a:ext cx="8094244" cy="914400"/>
          </a:xfrm>
        </p:spPr>
        <p:txBody>
          <a:bodyPr>
            <a:normAutofit fontScale="90000"/>
          </a:bodyPr>
          <a:lstStyle/>
          <a:p>
            <a:pPr marL="228600" indent="-228600"/>
            <a:r>
              <a:rPr lang="en-US" sz="3600" b="1" dirty="0"/>
              <a:t>Public Transit</a:t>
            </a:r>
            <a:br>
              <a:rPr lang="en-US" sz="3600" b="1" dirty="0"/>
            </a:br>
            <a:r>
              <a:rPr lang="en-US" sz="3600" b="1" dirty="0"/>
              <a:t>Progress Toward Regional Coordination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685800" y="1676400"/>
            <a:ext cx="10820400" cy="4572000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Gold Coast Transit District (GCTD)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200" dirty="0"/>
              <a:t>Formed in 2013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200" dirty="0"/>
              <a:t>As a district, the GCTD has the ability to make improvements and meet public transit needs systemwide</a:t>
            </a:r>
          </a:p>
          <a:p>
            <a:pPr algn="l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East County Transit Alliance (ECTA)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200" dirty="0"/>
              <a:t>Formed in 2013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200" dirty="0"/>
              <a:t>The result of greater awareness for the need to improve coordination amongst transit systems in the East County</a:t>
            </a:r>
          </a:p>
          <a:p>
            <a:pPr algn="l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Technological advances, transfer agreements, and fare media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200" dirty="0"/>
              <a:t>help to simplify and improve trip-planning and the public’s access to public transit information</a:t>
            </a:r>
          </a:p>
          <a:p>
            <a:pPr lvl="1" algn="l"/>
            <a:endParaRPr lang="en-US" dirty="0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79F9031F-5781-4B90-9D56-BE2F06BB96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1226" y="228600"/>
            <a:ext cx="1143000" cy="115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sx="1000" sy="1000" rotWithShape="0">
              <a:prstClr val="black"/>
            </a:outerShdw>
          </a:effectLst>
        </p:spPr>
      </p:pic>
    </p:spTree>
    <p:extLst>
      <p:ext uri="{BB962C8B-B14F-4D97-AF65-F5344CB8AC3E}">
        <p14:creationId xmlns:p14="http://schemas.microsoft.com/office/powerpoint/2010/main" val="38012790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47880"/>
            <a:ext cx="9144000" cy="914400"/>
          </a:xfrm>
        </p:spPr>
        <p:txBody>
          <a:bodyPr>
            <a:normAutofit fontScale="90000"/>
          </a:bodyPr>
          <a:lstStyle/>
          <a:p>
            <a:pPr marL="228600" indent="-228600"/>
            <a:r>
              <a:rPr lang="en-US" sz="3600" b="1" dirty="0"/>
              <a:t>Public Transit</a:t>
            </a:r>
            <a:br>
              <a:rPr lang="en-US" sz="3600" b="1" dirty="0"/>
            </a:br>
            <a:r>
              <a:rPr lang="en-US" sz="3600" b="1" dirty="0"/>
              <a:t>Opportunities for Further Regional Coordination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685800" y="1600200"/>
            <a:ext cx="10820400" cy="4648200"/>
          </a:xfrm>
        </p:spPr>
        <p:txBody>
          <a:bodyPr>
            <a:normAutofit/>
          </a:bodyPr>
          <a:lstStyle/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/>
              <a:t>Identify a single agency as the regional transportation authority to oversee and implement the majority of public transit within the County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/>
              <a:t>Encourage cities not currently members of GCTD to request to join GCTD, or contract with GCTD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/>
              <a:t>Establish a new transit district to complement the GCTD’s service area</a:t>
            </a: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89F12E33-7589-4671-B8C3-C78618B89E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1226" y="228600"/>
            <a:ext cx="1143000" cy="115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sx="1000" sy="1000" rotWithShape="0">
              <a:prstClr val="black"/>
            </a:outerShdw>
          </a:effectLst>
        </p:spPr>
      </p:pic>
    </p:spTree>
    <p:extLst>
      <p:ext uri="{BB962C8B-B14F-4D97-AF65-F5344CB8AC3E}">
        <p14:creationId xmlns:p14="http://schemas.microsoft.com/office/powerpoint/2010/main" val="19200700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12736</TotalTime>
  <Words>710</Words>
  <Application>Microsoft Office PowerPoint</Application>
  <PresentationFormat>Widescreen</PresentationFormat>
  <Paragraphs>113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What is LAFCo?</vt:lpstr>
      <vt:lpstr>Background – Municipal Service Reviews</vt:lpstr>
      <vt:lpstr>  Municipal Service Review (MSR)  Government Code § 56430(a)</vt:lpstr>
      <vt:lpstr>City Services</vt:lpstr>
      <vt:lpstr>Public Transit – Existing Services</vt:lpstr>
      <vt:lpstr>Public Transit Current Inefficiencies/Limitations on Regional Coordination</vt:lpstr>
      <vt:lpstr>Public Transit Progress Toward Regional Coordination</vt:lpstr>
      <vt:lpstr>Public Transit Opportunities for Further Regional Coordination</vt:lpstr>
      <vt:lpstr>More Information     </vt:lpstr>
    </vt:vector>
  </TitlesOfParts>
  <Company>County of Ventura - Watershed Protection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Land Conservation Act Policy Direction</dc:title>
  <dc:creator>LuomaK</dc:creator>
  <cp:lastModifiedBy>Ozdy, Andrea</cp:lastModifiedBy>
  <cp:revision>354</cp:revision>
  <cp:lastPrinted>2013-04-18T22:30:06Z</cp:lastPrinted>
  <dcterms:created xsi:type="dcterms:W3CDTF">2013-04-15T20:44:21Z</dcterms:created>
  <dcterms:modified xsi:type="dcterms:W3CDTF">2018-05-29T16:20:37Z</dcterms:modified>
</cp:coreProperties>
</file>